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38"/>
  </p:notesMasterIdLst>
  <p:sldIdLst>
    <p:sldId id="6211" r:id="rId5"/>
    <p:sldId id="6212" r:id="rId6"/>
    <p:sldId id="258" r:id="rId7"/>
    <p:sldId id="6224" r:id="rId8"/>
    <p:sldId id="6226" r:id="rId9"/>
    <p:sldId id="6225" r:id="rId10"/>
    <p:sldId id="6230" r:id="rId11"/>
    <p:sldId id="6229" r:id="rId12"/>
    <p:sldId id="6228" r:id="rId13"/>
    <p:sldId id="6227" r:id="rId14"/>
    <p:sldId id="6238" r:id="rId15"/>
    <p:sldId id="6237" r:id="rId16"/>
    <p:sldId id="6236" r:id="rId17"/>
    <p:sldId id="6235" r:id="rId18"/>
    <p:sldId id="6234" r:id="rId19"/>
    <p:sldId id="6233" r:id="rId20"/>
    <p:sldId id="6232" r:id="rId21"/>
    <p:sldId id="6231" r:id="rId22"/>
    <p:sldId id="6254" r:id="rId23"/>
    <p:sldId id="6253" r:id="rId24"/>
    <p:sldId id="6252" r:id="rId25"/>
    <p:sldId id="6251" r:id="rId26"/>
    <p:sldId id="6250" r:id="rId27"/>
    <p:sldId id="6249" r:id="rId28"/>
    <p:sldId id="6248" r:id="rId29"/>
    <p:sldId id="6247" r:id="rId30"/>
    <p:sldId id="6246" r:id="rId31"/>
    <p:sldId id="6245" r:id="rId32"/>
    <p:sldId id="6244" r:id="rId33"/>
    <p:sldId id="6243" r:id="rId34"/>
    <p:sldId id="6242" r:id="rId35"/>
    <p:sldId id="6241" r:id="rId36"/>
    <p:sldId id="6240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45D1730-5337-81E9-E075-CE7516E086FB}" name="Murray Beachtel, Senior Consultant OPEN MINDS" initials="MBSCOM" userId="S::mbeachtel@openminds.com::d719d881-a3e1-4d78-8a3f-fd447a44622e" providerId="AD"/>
  <p188:author id="{AF6BD3D8-D64D-E142-9CEC-E132B2BE0287}" name="Dylan Bankert, Consultant, OPEN MINDS" initials="DBCOM" userId="S::dbankert@openminds.com::19380321-4e86-465e-ae27-064261ee834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B3B5D"/>
    <a:srgbClr val="E76776"/>
    <a:srgbClr val="B0C478"/>
    <a:srgbClr val="FAC754"/>
    <a:srgbClr val="BAC2DE"/>
    <a:srgbClr val="4C6BAD"/>
    <a:srgbClr val="8DA549"/>
    <a:srgbClr val="D5DFB7"/>
    <a:srgbClr val="E6E6E6"/>
    <a:srgbClr val="8A8A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40475E9-16C1-BEA1-6C1E-976B311C6217}" v="3" dt="2024-08-20T19:46:53.078"/>
    <p1510:client id="{8A57F063-B58A-30BF-9A0C-B336DBCFF0F9}" v="3" dt="2024-08-20T19:42:54.81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86486" autoAdjust="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3840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microsoft.com/office/2015/10/relationships/revisionInfo" Target="revisionInfo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45AE07-5580-4E9E-98EF-ABA270DCC582}" type="datetimeFigureOut">
              <a:rPr lang="en-US" smtClean="0"/>
              <a:t>8/23/2024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2D9B7E-BA49-4C57-A62C-F8C669C3AA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7273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D306CE-24D1-4D7A-A9D3-E4D2FDCDF14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7B6E421-5B88-0DC1-D082-168E2174EE1F}"/>
              </a:ext>
            </a:extLst>
          </p:cNvPr>
          <p:cNvSpPr txBox="1"/>
          <p:nvPr/>
        </p:nvSpPr>
        <p:spPr>
          <a:xfrm>
            <a:off x="79871" y="8582384"/>
            <a:ext cx="648618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925">
              <a:lnSpc>
                <a:spcPct val="100000"/>
              </a:lnSpc>
              <a:spcBef>
                <a:spcPts val="635"/>
              </a:spcBef>
            </a:pPr>
            <a:r>
              <a:rPr lang="en-US" sz="1200" dirty="0">
                <a:cs typeface="Arial" panose="020B0604020202020204" pitchFamily="34" charset="0"/>
              </a:rPr>
              <a:t>©2023 Otsuka Pharmaceutical Development &amp; Commercialization, Inc. All rights reserved.			                                         November 2023  00US23EUA0008</a:t>
            </a:r>
          </a:p>
        </p:txBody>
      </p:sp>
    </p:spTree>
    <p:extLst>
      <p:ext uri="{BB962C8B-B14F-4D97-AF65-F5344CB8AC3E}">
        <p14:creationId xmlns:p14="http://schemas.microsoft.com/office/powerpoint/2010/main" val="37661191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D306CE-24D1-4D7A-A9D3-E4D2FDCDF14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0F45131-15B1-2EB2-3CAC-3B608BF294FA}"/>
              </a:ext>
            </a:extLst>
          </p:cNvPr>
          <p:cNvSpPr txBox="1"/>
          <p:nvPr/>
        </p:nvSpPr>
        <p:spPr>
          <a:xfrm>
            <a:off x="79871" y="8582384"/>
            <a:ext cx="648618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925">
              <a:lnSpc>
                <a:spcPct val="100000"/>
              </a:lnSpc>
              <a:spcBef>
                <a:spcPts val="635"/>
              </a:spcBef>
            </a:pPr>
            <a:r>
              <a:rPr lang="en-US" sz="1200" dirty="0">
                <a:cs typeface="Arial" panose="020B0604020202020204" pitchFamily="34" charset="0"/>
              </a:rPr>
              <a:t>©2023 Otsuka Pharmaceutical Development &amp; Commercialization, Inc. All rights reserved.			                                         November 2023  00US23EUA0008</a:t>
            </a:r>
          </a:p>
        </p:txBody>
      </p:sp>
    </p:spTree>
    <p:extLst>
      <p:ext uri="{BB962C8B-B14F-4D97-AF65-F5344CB8AC3E}">
        <p14:creationId xmlns:p14="http://schemas.microsoft.com/office/powerpoint/2010/main" val="12980414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50680" y="6492875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bg1"/>
                </a:solidFill>
                <a:latin typeface="Gotham Bold" pitchFamily="2" charset="0"/>
                <a:cs typeface="Gotham Bold" pitchFamily="2" charset="0"/>
              </a:defRPr>
            </a:lvl1pPr>
          </a:lstStyle>
          <a:p>
            <a:fld id="{40B44D9C-4A7B-4618-9ADC-61301B3DDEA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02339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987424"/>
            <a:ext cx="3932237" cy="106997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50680" y="6492875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bg1"/>
                </a:solidFill>
                <a:latin typeface="Gotham Bold" pitchFamily="2" charset="0"/>
                <a:cs typeface="Gotham Bold" pitchFamily="2" charset="0"/>
              </a:defRPr>
            </a:lvl1pPr>
          </a:lstStyle>
          <a:p>
            <a:fld id="{40B44D9C-4A7B-4618-9ADC-61301B3DDEA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60031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-73572" y="6356350"/>
            <a:ext cx="12265572" cy="501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412319"/>
            <a:ext cx="10515600" cy="3764644"/>
          </a:xfrm>
        </p:spPr>
        <p:txBody>
          <a:bodyPr/>
          <a:lstStyle>
            <a:lvl1pPr>
              <a:spcAft>
                <a:spcPts val="60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spcAft>
                <a:spcPts val="600"/>
              </a:spcAft>
              <a:buFont typeface="Wingdings" panose="05000000000000000000" pitchFamily="2" charset="2"/>
              <a:buChar char="§"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Aft>
                <a:spcPts val="600"/>
              </a:spcAft>
              <a:buFont typeface="Courier New" panose="02070309020205020404" pitchFamily="49" charset="0"/>
              <a:buChar char="o"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Aft>
                <a:spcPts val="60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Aft>
                <a:spcPts val="60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38200" y="1086756"/>
            <a:ext cx="10515600" cy="1325563"/>
          </a:xfrm>
        </p:spPr>
        <p:txBody>
          <a:bodyPr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838200" y="6387880"/>
            <a:ext cx="77723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1" i="0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Bringing</a:t>
            </a:r>
            <a:r>
              <a:rPr lang="en-US" sz="1100" dirty="0">
                <a:solidFill>
                  <a:schemeClr val="bg1"/>
                </a:solidFill>
                <a:latin typeface="Gotham Medium" pitchFamily="2" charset="0"/>
                <a:cs typeface="Gotham Medium" pitchFamily="2" charset="0"/>
              </a:rPr>
              <a:t> </a:t>
            </a:r>
            <a:r>
              <a:rPr lang="en-US" sz="1100" b="1" i="1" dirty="0">
                <a:solidFill>
                  <a:schemeClr val="bg1"/>
                </a:solidFill>
              </a:rPr>
              <a:t>Trends In </a:t>
            </a:r>
            <a:r>
              <a:rPr lang="en-US" sz="1100" b="1" i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Behavioral Health: A Reference Guide On The U.S. Behavioral Health Financing &amp; Delivery System</a:t>
            </a:r>
            <a:r>
              <a:rPr lang="en-US" sz="1100" b="1" i="0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to the field </a:t>
            </a:r>
            <a:r>
              <a:rPr lang="en-US" sz="1100" dirty="0">
                <a:solidFill>
                  <a:schemeClr val="bg1"/>
                </a:solidFill>
                <a:latin typeface="Gotham Medium" pitchFamily="2" charset="0"/>
                <a:cs typeface="Gotham Medium" pitchFamily="2" charset="0"/>
              </a:rPr>
              <a:t>| </a:t>
            </a:r>
            <a:r>
              <a:rPr lang="en-US" sz="1100" b="1" dirty="0">
                <a:solidFill>
                  <a:schemeClr val="bg1"/>
                </a:solidFill>
                <a:latin typeface="Gotham Medium" pitchFamily="2" charset="0"/>
                <a:ea typeface="Yu Gothic" panose="020B0400000000000000" pitchFamily="34" charset="-128"/>
                <a:cs typeface="Gotham Medium" pitchFamily="2" charset="0"/>
              </a:rPr>
              <a:t>CONFIDENTIAL</a:t>
            </a:r>
            <a:r>
              <a:rPr lang="en-US" sz="1100" b="1" baseline="0" dirty="0">
                <a:solidFill>
                  <a:schemeClr val="bg1"/>
                </a:solidFill>
                <a:latin typeface="Gotham Medium" pitchFamily="2" charset="0"/>
                <a:ea typeface="Yu Gothic" panose="020B0400000000000000" pitchFamily="34" charset="-128"/>
                <a:cs typeface="Gotham Medium" pitchFamily="2" charset="0"/>
              </a:rPr>
              <a:t> – </a:t>
            </a:r>
            <a:r>
              <a:rPr lang="en-US" sz="1100" b="1" dirty="0">
                <a:solidFill>
                  <a:schemeClr val="bg1"/>
                </a:solidFill>
                <a:latin typeface="Gotham Medium" pitchFamily="2" charset="0"/>
                <a:ea typeface="Yu Gothic" panose="020B0400000000000000" pitchFamily="34" charset="-128"/>
                <a:cs typeface="Gotham Medium" pitchFamily="2" charset="0"/>
              </a:rPr>
              <a:t>DO NOT DUPLICATE OR DISTRIBUTE</a:t>
            </a:r>
            <a:endParaRPr lang="en-US" sz="1100" dirty="0">
              <a:solidFill>
                <a:schemeClr val="bg1"/>
              </a:solidFill>
              <a:latin typeface="Gotham Medium" pitchFamily="2" charset="0"/>
              <a:cs typeface="Gotham Medium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400" dirty="0">
              <a:solidFill>
                <a:schemeClr val="bg1"/>
              </a:solidFill>
              <a:latin typeface="Gotham Bold" pitchFamily="2" charset="0"/>
              <a:cs typeface="Gotham Bold" pitchFamily="2" charset="0"/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9250680" y="643191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800" kern="1200">
                <a:solidFill>
                  <a:schemeClr val="bg1"/>
                </a:solidFill>
                <a:latin typeface="Gotham Bold" pitchFamily="2" charset="0"/>
                <a:ea typeface="+mn-ea"/>
                <a:cs typeface="Gotham Bold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0B44D9C-4A7B-4618-9ADC-61301B3DDEA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72335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1" y="0"/>
            <a:ext cx="12174970" cy="5334000"/>
          </a:xfrm>
          <a:prstGeom prst="rect">
            <a:avLst/>
          </a:prstGeom>
          <a:gradFill flip="none" rotWithShape="1">
            <a:gsLst>
              <a:gs pos="100000">
                <a:schemeClr val="tx2"/>
              </a:gs>
              <a:gs pos="57000">
                <a:srgbClr val="198E8F"/>
              </a:gs>
              <a:gs pos="0">
                <a:schemeClr val="bg1"/>
              </a:gs>
            </a:gsLst>
            <a:path path="rect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18" name="Rectangle 17"/>
          <p:cNvSpPr/>
          <p:nvPr userDrawn="1"/>
        </p:nvSpPr>
        <p:spPr>
          <a:xfrm>
            <a:off x="0" y="4239491"/>
            <a:ext cx="12192000" cy="26185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947776" y="4653621"/>
            <a:ext cx="639774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2"/>
          </p:nvPr>
        </p:nvSpPr>
        <p:spPr>
          <a:xfrm>
            <a:off x="947776" y="5485724"/>
            <a:ext cx="639774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Rectangle 15"/>
          <p:cNvSpPr/>
          <p:nvPr userDrawn="1"/>
        </p:nvSpPr>
        <p:spPr>
          <a:xfrm>
            <a:off x="947776" y="811357"/>
            <a:ext cx="8635346" cy="28737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182880" rtlCol="0" anchor="ctr"/>
          <a:lstStyle/>
          <a:p>
            <a:pPr>
              <a:defRPr/>
            </a:pPr>
            <a:r>
              <a:rPr lang="en-US" sz="4800" b="1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Turning Market Intelligence</a:t>
            </a:r>
          </a:p>
          <a:p>
            <a:pPr>
              <a:defRPr/>
            </a:pPr>
            <a:r>
              <a:rPr lang="en-US" sz="4800" b="1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Into</a:t>
            </a:r>
            <a:r>
              <a:rPr lang="en-US" sz="4800" b="1" kern="0" baseline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Business Advantage</a:t>
            </a:r>
            <a:br>
              <a:rPr lang="en-US" sz="48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i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OPEN MINDS</a:t>
            </a:r>
            <a:r>
              <a:rPr lang="en-US" sz="1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market intelligence and technical assistance helps over 550,000+ </a:t>
            </a:r>
            <a:br>
              <a:rPr lang="en-US" sz="1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industry executives tackle business challenges, improve decision-making, and </a:t>
            </a:r>
            <a:br>
              <a:rPr lang="en-US" sz="1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maximize organizational performance every day</a:t>
            </a:r>
            <a:r>
              <a:rPr lang="en-US" sz="1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n-US" sz="2800" kern="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ZoneTexte 3"/>
          <p:cNvSpPr txBox="1"/>
          <p:nvPr userDrawn="1"/>
        </p:nvSpPr>
        <p:spPr>
          <a:xfrm>
            <a:off x="0" y="6510526"/>
            <a:ext cx="12174970" cy="312294"/>
          </a:xfrm>
          <a:prstGeom prst="rect">
            <a:avLst/>
          </a:prstGeom>
          <a:noFill/>
        </p:spPr>
        <p:txBody>
          <a:bodyPr wrap="square" lIns="80673" tIns="40337" rIns="80673" bIns="40337" rtlCol="0">
            <a:spAutoFit/>
          </a:bodyPr>
          <a:lstStyle/>
          <a:p>
            <a:pPr algn="ctr">
              <a:defRPr/>
            </a:pPr>
            <a:r>
              <a:rPr lang="en-US" sz="1450" kern="0" dirty="0">
                <a:solidFill>
                  <a:schemeClr val="tx1"/>
                </a:solidFill>
                <a:latin typeface="Arial" panose="020B0604020202020204" pitchFamily="34" charset="0"/>
                <a:ea typeface="Segoe UI Symbol" panose="020B0502040204020203" pitchFamily="34" charset="0"/>
                <a:cs typeface="Arial" panose="020B0604020202020204" pitchFamily="34" charset="0"/>
              </a:rPr>
              <a:t>www.openminds.com</a:t>
            </a:r>
            <a:r>
              <a:rPr lang="en-US" sz="1400" kern="0" dirty="0">
                <a:solidFill>
                  <a:schemeClr val="tx1"/>
                </a:solidFill>
                <a:latin typeface="Arial" panose="020B0604020202020204" pitchFamily="34" charset="0"/>
                <a:ea typeface="Segoe UI Symbol" panose="020B0502040204020203" pitchFamily="34" charset="0"/>
                <a:cs typeface="Arial" panose="020B0604020202020204" pitchFamily="34" charset="0"/>
              </a:rPr>
              <a:t>  </a:t>
            </a:r>
            <a:r>
              <a:rPr lang="en-US" sz="800" kern="0" dirty="0">
                <a:solidFill>
                  <a:schemeClr val="tx1"/>
                </a:solidFill>
                <a:latin typeface="Arial" panose="020B0604020202020204" pitchFamily="34" charset="0"/>
                <a:ea typeface="Segoe UI Symbol" panose="020B0502040204020203" pitchFamily="34" charset="0"/>
                <a:cs typeface="Arial" panose="020B0604020202020204" pitchFamily="34" charset="0"/>
              </a:rPr>
              <a:t>n</a:t>
            </a:r>
            <a:r>
              <a:rPr lang="en-US" sz="1500" kern="0" dirty="0">
                <a:solidFill>
                  <a:schemeClr val="tx1"/>
                </a:solidFill>
                <a:latin typeface="Arial" panose="020B0604020202020204" pitchFamily="34" charset="0"/>
                <a:ea typeface="Segoe UI Symbol" panose="020B0502040204020203" pitchFamily="34" charset="0"/>
                <a:cs typeface="Arial" panose="020B0604020202020204" pitchFamily="34" charset="0"/>
              </a:rPr>
              <a:t>  </a:t>
            </a:r>
            <a:r>
              <a:rPr lang="en-US" sz="1400" kern="0" dirty="0">
                <a:solidFill>
                  <a:schemeClr val="tx1"/>
                </a:solidFill>
                <a:latin typeface="Arial" panose="020B0604020202020204" pitchFamily="34" charset="0"/>
                <a:ea typeface="Segoe UI Symbol" panose="020B0502040204020203" pitchFamily="34" charset="0"/>
                <a:cs typeface="Arial" panose="020B0604020202020204" pitchFamily="34" charset="0"/>
              </a:rPr>
              <a:t>15 Lincoln Square, Gettysburg, Pennsylvania 17325  </a:t>
            </a:r>
            <a:r>
              <a:rPr lang="en-US" sz="700" kern="0" dirty="0">
                <a:solidFill>
                  <a:schemeClr val="tx1"/>
                </a:solidFill>
                <a:latin typeface="Arial" panose="020B0604020202020204" pitchFamily="34" charset="0"/>
                <a:ea typeface="Segoe UI Symbol" panose="020B0502040204020203" pitchFamily="34" charset="0"/>
                <a:cs typeface="Arial" panose="020B0604020202020204" pitchFamily="34" charset="0"/>
              </a:rPr>
              <a:t>n</a:t>
            </a:r>
            <a:r>
              <a:rPr lang="en-US" sz="1500" kern="0" dirty="0">
                <a:solidFill>
                  <a:schemeClr val="tx1"/>
                </a:solidFill>
                <a:latin typeface="Arial" panose="020B0604020202020204" pitchFamily="34" charset="0"/>
                <a:ea typeface="Segoe UI Symbol" panose="020B0502040204020203" pitchFamily="34" charset="0"/>
                <a:cs typeface="Arial" panose="020B0604020202020204" pitchFamily="34" charset="0"/>
              </a:rPr>
              <a:t>  </a:t>
            </a:r>
            <a:r>
              <a:rPr lang="en-US" sz="1400" kern="0" dirty="0">
                <a:solidFill>
                  <a:schemeClr val="tx1"/>
                </a:solidFill>
                <a:latin typeface="Arial" panose="020B0604020202020204" pitchFamily="34" charset="0"/>
                <a:ea typeface="Segoe UI Symbol" panose="020B0502040204020203" pitchFamily="34" charset="0"/>
                <a:cs typeface="Arial" panose="020B0604020202020204" pitchFamily="34" charset="0"/>
              </a:rPr>
              <a:t>717-334-1329</a:t>
            </a:r>
            <a:r>
              <a:rPr lang="en-US" sz="1500" kern="0" dirty="0">
                <a:solidFill>
                  <a:schemeClr val="tx1"/>
                </a:solidFill>
                <a:latin typeface="Arial" panose="020B0604020202020204" pitchFamily="34" charset="0"/>
                <a:ea typeface="Segoe UI Symbol" panose="020B0502040204020203" pitchFamily="34" charset="0"/>
                <a:cs typeface="Arial" panose="020B0604020202020204" pitchFamily="34" charset="0"/>
              </a:rPr>
              <a:t>  </a:t>
            </a:r>
            <a:r>
              <a:rPr lang="en-US" sz="800" kern="0" dirty="0">
                <a:solidFill>
                  <a:schemeClr val="tx1"/>
                </a:solidFill>
                <a:latin typeface="Arial" panose="020B0604020202020204" pitchFamily="34" charset="0"/>
                <a:ea typeface="Segoe UI Symbol" panose="020B0502040204020203" pitchFamily="34" charset="0"/>
                <a:cs typeface="Arial" panose="020B0604020202020204" pitchFamily="34" charset="0"/>
              </a:rPr>
              <a:t>n</a:t>
            </a:r>
            <a:r>
              <a:rPr lang="en-US" sz="1400" kern="0" dirty="0">
                <a:solidFill>
                  <a:schemeClr val="tx1"/>
                </a:solidFill>
                <a:latin typeface="Arial" panose="020B0604020202020204" pitchFamily="34" charset="0"/>
                <a:ea typeface="Segoe UI Symbol" panose="020B0502040204020203" pitchFamily="34" charset="0"/>
                <a:cs typeface="Arial" panose="020B0604020202020204" pitchFamily="34" charset="0"/>
              </a:rPr>
              <a:t>  info@openminds.com</a:t>
            </a:r>
            <a:endParaRPr lang="fr-FR" sz="1400" kern="0" dirty="0">
              <a:solidFill>
                <a:schemeClr val="tx1"/>
              </a:solidFill>
              <a:latin typeface="Arial" panose="020B0604020202020204" pitchFamily="34" charset="0"/>
              <a:ea typeface="Segoe UI Symbol" panose="020B0502040204020203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3115" y="4525818"/>
            <a:ext cx="1788115" cy="169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2285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16032034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67743"/>
            <a:ext cx="8843682" cy="1092116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50680" y="6492875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bg1"/>
                </a:solidFill>
                <a:latin typeface="Gotham Bold" pitchFamily="2" charset="0"/>
                <a:cs typeface="Gotham Bold" pitchFamily="2" charset="0"/>
              </a:defRPr>
            </a:lvl1pPr>
          </a:lstStyle>
          <a:p>
            <a:fld id="{40B44D9C-4A7B-4618-9ADC-61301B3DDEA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94825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50680" y="6492875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bg1"/>
                </a:solidFill>
                <a:latin typeface="Gotham Bold" pitchFamily="2" charset="0"/>
                <a:cs typeface="Gotham Bold" pitchFamily="2" charset="0"/>
              </a:defRPr>
            </a:lvl1pPr>
          </a:lstStyle>
          <a:p>
            <a:fld id="{40B44D9C-4A7B-4618-9ADC-61301B3DDEA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36075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5791200"/>
            <a:ext cx="12192000" cy="1066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2456121"/>
            <a:ext cx="6504615" cy="2106354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650461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9201E74-8CEA-42DC-A5C2-C2F02854A7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75" y="1"/>
            <a:ext cx="5039767" cy="1092116"/>
          </a:xfrm>
          <a:prstGeom prst="rect">
            <a:avLst/>
          </a:prstGeom>
        </p:spPr>
      </p:pic>
      <p:pic>
        <p:nvPicPr>
          <p:cNvPr id="8" name="Picture 7" descr="A picture containing text, map, dome&#10;&#10;Description automatically generated">
            <a:extLst>
              <a:ext uri="{FF2B5EF4-FFF2-40B4-BE49-F238E27FC236}">
                <a16:creationId xmlns:a16="http://schemas.microsoft.com/office/drawing/2014/main" id="{10FBD2B0-C177-46BE-9934-FF1A155889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265"/>
          <a:stretch/>
        </p:blipFill>
        <p:spPr>
          <a:xfrm>
            <a:off x="7543800" y="0"/>
            <a:ext cx="46459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151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006515"/>
            <a:ext cx="5181600" cy="417044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006515"/>
            <a:ext cx="5181600" cy="417044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50680" y="6492875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bg1"/>
                </a:solidFill>
                <a:latin typeface="Gotham Bold" pitchFamily="2" charset="0"/>
                <a:cs typeface="Gotham Bold" pitchFamily="2" charset="0"/>
              </a:defRPr>
            </a:lvl1pPr>
          </a:lstStyle>
          <a:p>
            <a:fld id="{40B44D9C-4A7B-4618-9ADC-61301B3DDEA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26684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956929"/>
            <a:ext cx="10515600" cy="12494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2206367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3030279"/>
            <a:ext cx="5157787" cy="315938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2206367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30279"/>
            <a:ext cx="5183188" cy="31593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9250680" y="6492875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bg1"/>
                </a:solidFill>
                <a:latin typeface="Gotham Bold" pitchFamily="2" charset="0"/>
                <a:cs typeface="Gotham Bold" pitchFamily="2" charset="0"/>
              </a:defRPr>
            </a:lvl1pPr>
          </a:lstStyle>
          <a:p>
            <a:fld id="{40B44D9C-4A7B-4618-9ADC-61301B3DDEA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60103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50680" y="6492875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bg1"/>
                </a:solidFill>
                <a:latin typeface="Gotham Bold" pitchFamily="2" charset="0"/>
                <a:cs typeface="Gotham Bold" pitchFamily="2" charset="0"/>
              </a:defRPr>
            </a:lvl1pPr>
          </a:lstStyle>
          <a:p>
            <a:fld id="{40B44D9C-4A7B-4618-9ADC-61301B3DDEA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16940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50680" y="6492875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bg1"/>
                </a:solidFill>
                <a:latin typeface="Gotham Bold" pitchFamily="2" charset="0"/>
                <a:cs typeface="Gotham Bold" pitchFamily="2" charset="0"/>
              </a:defRPr>
            </a:lvl1pPr>
          </a:lstStyle>
          <a:p>
            <a:fld id="{40B44D9C-4A7B-4618-9ADC-61301B3DDEA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6048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987424"/>
            <a:ext cx="3932237" cy="106997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50680" y="6492875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bg1"/>
                </a:solidFill>
                <a:latin typeface="Gotham Bold" pitchFamily="2" charset="0"/>
                <a:cs typeface="Gotham Bold" pitchFamily="2" charset="0"/>
              </a:defRPr>
            </a:lvl1pPr>
          </a:lstStyle>
          <a:p>
            <a:fld id="{40B44D9C-4A7B-4618-9ADC-61301B3DDEA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00491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BCDF547-53AB-480D-B2FE-D3DE1C92EC12}"/>
              </a:ext>
            </a:extLst>
          </p:cNvPr>
          <p:cNvPicPr>
            <a:picLocks/>
          </p:cNvPicPr>
          <p:nvPr userDrawn="1"/>
        </p:nvPicPr>
        <p:blipFill rotWithShape="1">
          <a:blip r:embed="rId15"/>
          <a:srcRect t="72250" b="7520"/>
          <a:stretch/>
        </p:blipFill>
        <p:spPr>
          <a:xfrm>
            <a:off x="0" y="6309360"/>
            <a:ext cx="12192000" cy="54864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467743"/>
            <a:ext cx="10515600" cy="10921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559859"/>
            <a:ext cx="10515600" cy="45627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0" y="6309360"/>
            <a:ext cx="12192000" cy="548640"/>
          </a:xfrm>
          <a:prstGeom prst="rect">
            <a:avLst/>
          </a:prstGeom>
          <a:solidFill>
            <a:schemeClr val="accent1">
              <a:lumMod val="20000"/>
              <a:lumOff val="80000"/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50680" y="6492875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bg1"/>
                </a:solidFill>
                <a:latin typeface="Gotham Bold" pitchFamily="2" charset="0"/>
                <a:cs typeface="Gotham Bold" pitchFamily="2" charset="0"/>
              </a:defRPr>
            </a:lvl1pPr>
          </a:lstStyle>
          <a:p>
            <a:fld id="{40B44D9C-4A7B-4618-9ADC-61301B3DDEA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0830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accent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13" Type="http://schemas.openxmlformats.org/officeDocument/2006/relationships/slide" Target="slide21.xml"/><Relationship Id="rId18" Type="http://schemas.openxmlformats.org/officeDocument/2006/relationships/slide" Target="slide26.xml"/><Relationship Id="rId3" Type="http://schemas.openxmlformats.org/officeDocument/2006/relationships/image" Target="../media/image5.jpg"/><Relationship Id="rId21" Type="http://schemas.openxmlformats.org/officeDocument/2006/relationships/slide" Target="slide29.xml"/><Relationship Id="rId7" Type="http://schemas.openxmlformats.org/officeDocument/2006/relationships/slide" Target="slide8.xml"/><Relationship Id="rId12" Type="http://schemas.openxmlformats.org/officeDocument/2006/relationships/slide" Target="slide18.xml"/><Relationship Id="rId17" Type="http://schemas.openxmlformats.org/officeDocument/2006/relationships/slide" Target="slide25.xml"/><Relationship Id="rId2" Type="http://schemas.openxmlformats.org/officeDocument/2006/relationships/notesSlide" Target="../notesSlides/notesSlide2.xml"/><Relationship Id="rId16" Type="http://schemas.openxmlformats.org/officeDocument/2006/relationships/slide" Target="slide24.xml"/><Relationship Id="rId20" Type="http://schemas.openxmlformats.org/officeDocument/2006/relationships/slide" Target="slide28.xml"/><Relationship Id="rId1" Type="http://schemas.openxmlformats.org/officeDocument/2006/relationships/slideLayout" Target="../slideLayouts/slideLayout2.xml"/><Relationship Id="rId6" Type="http://schemas.openxmlformats.org/officeDocument/2006/relationships/slide" Target="slide7.xml"/><Relationship Id="rId11" Type="http://schemas.openxmlformats.org/officeDocument/2006/relationships/slide" Target="slide17.xml"/><Relationship Id="rId5" Type="http://schemas.openxmlformats.org/officeDocument/2006/relationships/slide" Target="slide3.xml"/><Relationship Id="rId15" Type="http://schemas.openxmlformats.org/officeDocument/2006/relationships/slide" Target="slide23.xml"/><Relationship Id="rId10" Type="http://schemas.openxmlformats.org/officeDocument/2006/relationships/slide" Target="slide12.xml"/><Relationship Id="rId19" Type="http://schemas.openxmlformats.org/officeDocument/2006/relationships/slide" Target="slide27.xml"/><Relationship Id="rId4" Type="http://schemas.openxmlformats.org/officeDocument/2006/relationships/image" Target="../media/image6.jpeg"/><Relationship Id="rId9" Type="http://schemas.openxmlformats.org/officeDocument/2006/relationships/slide" Target="slide11.xml"/><Relationship Id="rId14" Type="http://schemas.openxmlformats.org/officeDocument/2006/relationships/slide" Target="slide22.xml"/><Relationship Id="rId22" Type="http://schemas.openxmlformats.org/officeDocument/2006/relationships/slide" Target="slide3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landscape with trees and clouds&#10;&#10;Description automatically generated">
            <a:extLst>
              <a:ext uri="{FF2B5EF4-FFF2-40B4-BE49-F238E27FC236}">
                <a16:creationId xmlns:a16="http://schemas.microsoft.com/office/drawing/2014/main" id="{00BDF594-69BC-E35C-B8C9-458532DCB9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5108"/>
            <a:ext cx="12192000" cy="665817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F5278B6-0D5C-6697-B28B-645CB2894D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337" y="438413"/>
            <a:ext cx="8843682" cy="514923"/>
          </a:xfrm>
        </p:spPr>
        <p:txBody>
          <a:bodyPr>
            <a:normAutofit/>
          </a:bodyPr>
          <a:lstStyle/>
          <a:p>
            <a:endParaRPr lang="en-US" sz="2000" dirty="0">
              <a:solidFill>
                <a:schemeClr val="accent2"/>
              </a:solidFill>
            </a:endParaRPr>
          </a:p>
        </p:txBody>
      </p:sp>
      <p:pic>
        <p:nvPicPr>
          <p:cNvPr id="3" name="Picture 6" descr="Otsuka – Logos Download">
            <a:extLst>
              <a:ext uri="{FF2B5EF4-FFF2-40B4-BE49-F238E27FC236}">
                <a16:creationId xmlns:a16="http://schemas.microsoft.com/office/drawing/2014/main" id="{C9052A60-64B4-F4F2-B1AD-15375AE791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05834" y="497304"/>
            <a:ext cx="1056167" cy="397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9392693-2237-5C21-57C6-B9BF6140ED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F712AA2-7FCD-F709-FEE9-24275C2335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4C7375D-4D44-8A50-2762-49147002BC71}"/>
              </a:ext>
            </a:extLst>
          </p:cNvPr>
          <p:cNvSpPr txBox="1"/>
          <p:nvPr/>
        </p:nvSpPr>
        <p:spPr>
          <a:xfrm>
            <a:off x="111487" y="6419587"/>
            <a:ext cx="78978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0" i="0" u="none" strike="noStrike" baseline="0" dirty="0">
                <a:solidFill>
                  <a:srgbClr val="FFFFFF"/>
                </a:solidFill>
                <a:latin typeface="AvenirNext-Medium"/>
              </a:rPr>
              <a:t>©2023 Otsuka Pharmaceutical Development &amp; Commercialization, Inc. All rights reserved. November 2023 00US23EUA0008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6184574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0836461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5357190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2134688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788579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0627873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2671307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4911326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1249523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7549261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1353421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landscape with trees and clouds&#10;&#10;Description automatically generated">
            <a:extLst>
              <a:ext uri="{FF2B5EF4-FFF2-40B4-BE49-F238E27FC236}">
                <a16:creationId xmlns:a16="http://schemas.microsoft.com/office/drawing/2014/main" id="{00BDF594-69BC-E35C-B8C9-458532DCB9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5108"/>
            <a:ext cx="12192000" cy="665817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F5278B6-0D5C-6697-B28B-645CB2894D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337" y="438413"/>
            <a:ext cx="8843682" cy="514923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chemeClr val="accent2"/>
                </a:solidFill>
              </a:rPr>
              <a:t>Table Of Contents</a:t>
            </a:r>
          </a:p>
        </p:txBody>
      </p:sp>
      <p:pic>
        <p:nvPicPr>
          <p:cNvPr id="3" name="Picture 6" descr="Otsuka – Logos Download">
            <a:extLst>
              <a:ext uri="{FF2B5EF4-FFF2-40B4-BE49-F238E27FC236}">
                <a16:creationId xmlns:a16="http://schemas.microsoft.com/office/drawing/2014/main" id="{C9052A60-64B4-F4F2-B1AD-15375AE791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05834" y="497304"/>
            <a:ext cx="1056167" cy="397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EA800B-1F1C-907F-8EEB-0266157F05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59859"/>
            <a:ext cx="10501086" cy="4185331"/>
          </a:xfrm>
        </p:spPr>
        <p:txBody>
          <a:bodyPr vert="horz" lIns="91440" tIns="45720" rIns="91440" bIns="45720" numCol="2" rtlCol="0" anchor="t">
            <a:normAutofit fontScale="62500" lnSpcReduction="20000"/>
          </a:bodyPr>
          <a:lstStyle/>
          <a:p>
            <a:pPr marL="342900" indent="-342900" algn="l">
              <a:lnSpc>
                <a:spcPct val="110000"/>
              </a:lnSpc>
              <a:buClr>
                <a:schemeClr val="accent1"/>
              </a:buClr>
              <a:buFont typeface="+mj-lt"/>
              <a:buAutoNum type="arabicPeriod"/>
            </a:pPr>
            <a:r>
              <a:rPr lang="en-US" sz="1800" b="1" i="0" strike="noStrike" baseline="0" dirty="0">
                <a:solidFill>
                  <a:schemeClr val="accent2"/>
                </a:solidFill>
                <a:latin typeface="Arial"/>
                <a:cs typeface="Arial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Executive Summary</a:t>
            </a:r>
            <a:endParaRPr lang="en-US" sz="1800" b="1" i="0" strike="noStrike" baseline="0" dirty="0">
              <a:solidFill>
                <a:schemeClr val="accent2"/>
              </a:solidFill>
              <a:latin typeface="Arial"/>
              <a:cs typeface="Arial"/>
            </a:endParaRPr>
          </a:p>
          <a:p>
            <a:pPr marL="342900" indent="-342900" algn="l">
              <a:lnSpc>
                <a:spcPct val="110000"/>
              </a:lnSpc>
              <a:buClr>
                <a:schemeClr val="accent1"/>
              </a:buClr>
              <a:buFont typeface="+mj-lt"/>
              <a:buAutoNum type="arabicPeriod"/>
            </a:pPr>
            <a:r>
              <a:rPr lang="en-US" sz="1800" b="1" i="0" u="none" strike="noStrike" baseline="0" dirty="0">
                <a:solidFill>
                  <a:schemeClr val="accent2"/>
                </a:solidFill>
                <a:latin typeface="Arial"/>
                <a:cs typeface="Arial"/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U.S. Health Care Coverage, By Payer Type, 2011-2022</a:t>
            </a:r>
            <a:endParaRPr lang="en-US" sz="1800" b="1" i="0" u="none" strike="noStrike" baseline="0" dirty="0">
              <a:solidFill>
                <a:schemeClr val="accent2"/>
              </a:solidFill>
              <a:latin typeface="Arial"/>
              <a:cs typeface="Arial"/>
            </a:endParaRPr>
          </a:p>
          <a:p>
            <a:pPr marL="342900" indent="-342900" algn="l">
              <a:lnSpc>
                <a:spcPct val="110000"/>
              </a:lnSpc>
              <a:buClr>
                <a:schemeClr val="accent1"/>
              </a:buClr>
              <a:buFont typeface="+mj-lt"/>
              <a:buAutoNum type="arabicPeriod"/>
            </a:pPr>
            <a:r>
              <a:rPr lang="en-US" sz="1800" b="1" i="0" u="none" strike="noStrike" baseline="0" dirty="0">
                <a:solidFill>
                  <a:schemeClr val="accent2"/>
                </a:solidFill>
                <a:latin typeface="Arial"/>
                <a:cs typeface="Arial"/>
                <a:hlinkClick r:id="rId7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Insured Population In Managed Care Plans, By Payer Type, 2011-2020</a:t>
            </a:r>
            <a:endParaRPr lang="en-US" sz="1800" b="1" i="0" u="none" strike="noStrike" baseline="0" dirty="0">
              <a:solidFill>
                <a:schemeClr val="accent2"/>
              </a:solidFill>
              <a:latin typeface="Arial"/>
              <a:cs typeface="Arial"/>
            </a:endParaRPr>
          </a:p>
          <a:p>
            <a:pPr marL="342900" indent="-342900" algn="l">
              <a:lnSpc>
                <a:spcPct val="110000"/>
              </a:lnSpc>
              <a:buClr>
                <a:schemeClr val="accent1"/>
              </a:buClr>
              <a:buFont typeface="+mj-lt"/>
              <a:buAutoNum type="arabicPeriod"/>
            </a:pPr>
            <a:r>
              <a:rPr lang="en-US" sz="1800" b="1" i="0" u="none" strike="noStrike" baseline="0" dirty="0">
                <a:solidFill>
                  <a:schemeClr val="accent2"/>
                </a:solidFill>
                <a:latin typeface="Arial"/>
                <a:cs typeface="Arial"/>
                <a:hlinkClick r:id="rId8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Health Insurance Coverage &amp; The SMI Population, By Payer Type, 2016-2022</a:t>
            </a:r>
            <a:endParaRPr lang="en-US" sz="1800" b="1" i="0" u="none" strike="noStrike" baseline="0" dirty="0">
              <a:solidFill>
                <a:schemeClr val="accent2"/>
              </a:solidFill>
              <a:latin typeface="Arial"/>
              <a:cs typeface="Arial"/>
            </a:endParaRPr>
          </a:p>
          <a:p>
            <a:pPr marL="342900" indent="-342900" algn="l">
              <a:lnSpc>
                <a:spcPct val="110000"/>
              </a:lnSpc>
              <a:buClr>
                <a:schemeClr val="accent1"/>
              </a:buClr>
              <a:buFont typeface="+mj-lt"/>
              <a:buAutoNum type="arabicPeriod"/>
            </a:pPr>
            <a:r>
              <a:rPr lang="en-US" sz="1800" b="1" i="0" u="none" strike="noStrike" baseline="0" dirty="0">
                <a:solidFill>
                  <a:schemeClr val="accent2"/>
                </a:solidFill>
                <a:latin typeface="Arial"/>
                <a:cs typeface="Arial"/>
                <a:hlinkClick r:id="rId9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Number Of Psychiatric Hospital Beds In The U.S., 2016-2022</a:t>
            </a:r>
            <a:endParaRPr lang="en-US" sz="1800" b="1" i="0" u="none" strike="noStrike" baseline="0" dirty="0">
              <a:solidFill>
                <a:schemeClr val="accent2"/>
              </a:solidFill>
              <a:latin typeface="Arial"/>
              <a:cs typeface="Arial"/>
            </a:endParaRPr>
          </a:p>
          <a:p>
            <a:pPr marL="342900" indent="-342900" algn="l">
              <a:lnSpc>
                <a:spcPct val="110000"/>
              </a:lnSpc>
              <a:buClr>
                <a:schemeClr val="accent1"/>
              </a:buClr>
              <a:buFont typeface="+mj-lt"/>
              <a:buAutoNum type="arabicPeriod"/>
            </a:pPr>
            <a:r>
              <a:rPr lang="en-US" sz="1800" b="1" i="0" u="none" strike="noStrike" baseline="0" dirty="0">
                <a:solidFill>
                  <a:schemeClr val="accent2"/>
                </a:solidFill>
                <a:latin typeface="Arial"/>
                <a:cs typeface="Arial"/>
                <a:hlinkClick r:id="rId10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State-By-State Overview Of Psychiatric Beds</a:t>
            </a:r>
            <a:endParaRPr lang="en-US" sz="1800" b="1" i="0" u="none" strike="noStrike" baseline="0" dirty="0">
              <a:solidFill>
                <a:schemeClr val="accent2"/>
              </a:solidFill>
              <a:latin typeface="Arial"/>
              <a:cs typeface="Arial"/>
            </a:endParaRPr>
          </a:p>
          <a:p>
            <a:pPr marL="342900" indent="-342900" algn="l">
              <a:lnSpc>
                <a:spcPct val="110000"/>
              </a:lnSpc>
              <a:buClr>
                <a:schemeClr val="accent1"/>
              </a:buClr>
              <a:buFont typeface="+mj-lt"/>
              <a:buAutoNum type="arabicPeriod"/>
            </a:pPr>
            <a:r>
              <a:rPr lang="en-US" sz="1800" b="1" i="0" u="none" strike="noStrike" baseline="0" dirty="0">
                <a:solidFill>
                  <a:schemeClr val="accent2"/>
                </a:solidFill>
                <a:latin typeface="Arial"/>
                <a:cs typeface="Arial"/>
                <a:hlinkClick r:id="rId11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Alternative Payment Models, Distribution of Healthcare Payments By Model Type, 2018-2022</a:t>
            </a:r>
            <a:endParaRPr lang="en-US" sz="1800" b="1" i="0" u="none" strike="noStrike" baseline="0" dirty="0">
              <a:solidFill>
                <a:schemeClr val="accent2"/>
              </a:solidFill>
              <a:latin typeface="Arial"/>
              <a:cs typeface="Arial"/>
            </a:endParaRPr>
          </a:p>
          <a:p>
            <a:pPr marL="342900" indent="-342900" algn="l">
              <a:lnSpc>
                <a:spcPct val="110000"/>
              </a:lnSpc>
              <a:buClr>
                <a:schemeClr val="accent1"/>
              </a:buClr>
              <a:buFont typeface="+mj-lt"/>
              <a:buAutoNum type="arabicPeriod"/>
            </a:pPr>
            <a:r>
              <a:rPr lang="en-US" sz="1800" b="1" i="0" u="none" strike="noStrike" baseline="0" dirty="0">
                <a:solidFill>
                  <a:schemeClr val="accent2"/>
                </a:solidFill>
                <a:latin typeface="Arial"/>
                <a:cs typeface="Arial"/>
                <a:hlinkClick r:id="rId1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Behavioral Health Workforce Supply &amp; Demand, 2023-2035</a:t>
            </a:r>
            <a:endParaRPr lang="en-US" sz="1800" b="1" i="0" u="none" strike="noStrike" baseline="0" dirty="0">
              <a:solidFill>
                <a:schemeClr val="accent2"/>
              </a:solidFill>
              <a:latin typeface="Arial"/>
              <a:cs typeface="Arial"/>
            </a:endParaRPr>
          </a:p>
          <a:p>
            <a:pPr marL="342900" indent="-342900" algn="l">
              <a:lnSpc>
                <a:spcPct val="110000"/>
              </a:lnSpc>
              <a:buClr>
                <a:schemeClr val="accent1"/>
              </a:buClr>
              <a:buFont typeface="+mj-lt"/>
              <a:buAutoNum type="arabicPeriod"/>
            </a:pPr>
            <a:r>
              <a:rPr lang="en-US" sz="1800" b="1" i="0" u="none" strike="noStrike" baseline="0" dirty="0">
                <a:solidFill>
                  <a:schemeClr val="accent2"/>
                </a:solidFill>
                <a:latin typeface="Arial"/>
                <a:cs typeface="Arial"/>
                <a:hlinkClick r:id="rId1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HEDIS Behavioral Health Measures: The </a:t>
            </a:r>
            <a:r>
              <a:rPr lang="en-US" sz="1800" b="1" i="1" u="none" strike="noStrike" baseline="0" dirty="0">
                <a:solidFill>
                  <a:schemeClr val="accent2"/>
                </a:solidFill>
                <a:latin typeface="Arial"/>
                <a:cs typeface="Arial"/>
                <a:hlinkClick r:id="rId1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OPEN MINDS </a:t>
            </a:r>
            <a:r>
              <a:rPr lang="en-US" sz="1800" b="1" i="0" u="none" strike="noStrike" baseline="0" dirty="0">
                <a:solidFill>
                  <a:schemeClr val="accent2"/>
                </a:solidFill>
                <a:latin typeface="Arial"/>
                <a:cs typeface="Arial"/>
                <a:hlinkClick r:id="rId1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Composite Mental &amp; Behavioral Health Score, By Payer Type, 2017-2021</a:t>
            </a:r>
            <a:endParaRPr lang="en-US" sz="1800" b="1" i="0" u="none" strike="noStrike" baseline="0" dirty="0">
              <a:solidFill>
                <a:schemeClr val="accent2"/>
              </a:solidFill>
              <a:latin typeface="Arial"/>
              <a:cs typeface="Arial"/>
            </a:endParaRPr>
          </a:p>
          <a:p>
            <a:pPr marL="342900" indent="-342900" algn="l">
              <a:lnSpc>
                <a:spcPct val="110000"/>
              </a:lnSpc>
              <a:buClr>
                <a:schemeClr val="accent1"/>
              </a:buClr>
              <a:buFont typeface="+mj-lt"/>
              <a:buAutoNum type="arabicPeriod"/>
            </a:pPr>
            <a:r>
              <a:rPr lang="en-US" sz="1800" b="1" i="0" u="none" strike="noStrike" baseline="0" dirty="0">
                <a:solidFill>
                  <a:schemeClr val="accent2"/>
                </a:solidFill>
                <a:latin typeface="Arial"/>
                <a:cs typeface="Arial"/>
                <a:hlinkClick r:id="rId1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HEDIS Behavioral Health Measures: Depression: Adhering To Medication For 12 Weeks, By Payer Type, 2017-2021</a:t>
            </a:r>
            <a:endParaRPr lang="en-US" sz="1800" b="1" i="0" u="none" strike="noStrike" baseline="0" dirty="0">
              <a:solidFill>
                <a:schemeClr val="accent2"/>
              </a:solidFill>
              <a:latin typeface="Arial"/>
              <a:cs typeface="Arial"/>
            </a:endParaRPr>
          </a:p>
          <a:p>
            <a:pPr marL="342900" indent="-342900" algn="l">
              <a:lnSpc>
                <a:spcPct val="110000"/>
              </a:lnSpc>
              <a:buClr>
                <a:schemeClr val="accent1"/>
              </a:buClr>
              <a:buFont typeface="+mj-lt"/>
              <a:buAutoNum type="arabicPeriod"/>
            </a:pPr>
            <a:r>
              <a:rPr lang="en-US" sz="1800" b="1" i="0" u="none" strike="noStrike" baseline="0" dirty="0">
                <a:solidFill>
                  <a:schemeClr val="accent2"/>
                </a:solidFill>
                <a:latin typeface="Arial"/>
                <a:cs typeface="Arial"/>
                <a:hlinkClick r:id="rId1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Follow-Up After Hospitalization For Mental Illness, By Payer Type, 2014-2021</a:t>
            </a:r>
            <a:endParaRPr lang="en-US" sz="1800" b="1" i="0" u="none" strike="noStrike" baseline="0">
              <a:solidFill>
                <a:schemeClr val="accent2"/>
              </a:solidFill>
              <a:latin typeface="Arial"/>
              <a:cs typeface="Arial"/>
            </a:endParaRPr>
          </a:p>
          <a:p>
            <a:pPr marL="342900" indent="-342900" algn="l">
              <a:lnSpc>
                <a:spcPct val="110000"/>
              </a:lnSpc>
              <a:buClr>
                <a:schemeClr val="accent1"/>
              </a:buClr>
              <a:buFont typeface="+mj-lt"/>
              <a:buAutoNum type="arabicPeriod"/>
            </a:pPr>
            <a:endParaRPr lang="en-US" sz="1800" b="1" i="0" u="none" strike="noStrike" baseline="0" dirty="0">
              <a:solidFill>
                <a:schemeClr val="accent2"/>
              </a:solidFill>
              <a:latin typeface="Arial"/>
            </a:endParaRPr>
          </a:p>
          <a:p>
            <a:pPr marL="342900" indent="-342900" algn="l">
              <a:lnSpc>
                <a:spcPct val="110000"/>
              </a:lnSpc>
              <a:buClr>
                <a:schemeClr val="accent1"/>
              </a:buClr>
              <a:buFont typeface="+mj-lt"/>
              <a:buAutoNum type="arabicPeriod"/>
            </a:pPr>
            <a:r>
              <a:rPr lang="en-US" sz="1800" b="1" i="0" u="none" strike="noStrike" baseline="0" dirty="0">
                <a:solidFill>
                  <a:schemeClr val="accent2"/>
                </a:solidFill>
                <a:latin typeface="Arial"/>
                <a:cs typeface="Arial"/>
                <a:hlinkClick r:id="rId16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HEDIS Behavioral Health Measures: Alcohol Or Drug Dependence Treatment Initiated, By Payer Type, 2017-2021</a:t>
            </a:r>
            <a:endParaRPr lang="en-US" sz="1800" b="1" i="0" u="none" strike="noStrike" baseline="0" dirty="0">
              <a:solidFill>
                <a:schemeClr val="accent2"/>
              </a:solidFill>
              <a:latin typeface="Arial"/>
              <a:cs typeface="Arial"/>
            </a:endParaRPr>
          </a:p>
          <a:p>
            <a:pPr marL="342900" indent="-342900" algn="l">
              <a:lnSpc>
                <a:spcPct val="110000"/>
              </a:lnSpc>
              <a:buClr>
                <a:schemeClr val="accent1"/>
              </a:buClr>
              <a:buFont typeface="+mj-lt"/>
              <a:buAutoNum type="arabicPeriod"/>
            </a:pPr>
            <a:r>
              <a:rPr lang="en-US" sz="1800" b="1" i="0" u="none" strike="noStrike" baseline="0" dirty="0">
                <a:solidFill>
                  <a:schemeClr val="accent2"/>
                </a:solidFill>
                <a:latin typeface="Arial"/>
                <a:cs typeface="Arial"/>
                <a:hlinkClick r:id="rId17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HEDIS Behavioral Health Measures: Diabetes Screening For People With Schizophrenia Or Bipolar Disorder Who Are Using Antipsychotic Medications, Medicaid HMO Payers, 2017-2021</a:t>
            </a:r>
            <a:endParaRPr lang="en-US" sz="1800" b="1" i="0" u="none" strike="noStrike" baseline="0" dirty="0">
              <a:solidFill>
                <a:schemeClr val="accent2"/>
              </a:solidFill>
              <a:latin typeface="Arial"/>
              <a:cs typeface="Arial"/>
            </a:endParaRPr>
          </a:p>
          <a:p>
            <a:pPr marL="342900" indent="-342900" algn="l">
              <a:lnSpc>
                <a:spcPct val="110000"/>
              </a:lnSpc>
              <a:buClr>
                <a:schemeClr val="accent1"/>
              </a:buClr>
              <a:buFont typeface="+mj-lt"/>
              <a:buAutoNum type="arabicPeriod"/>
            </a:pPr>
            <a:r>
              <a:rPr lang="en-US" sz="1800" b="1" i="0" u="none" strike="noStrike" baseline="0" dirty="0">
                <a:solidFill>
                  <a:schemeClr val="accent2"/>
                </a:solidFill>
                <a:latin typeface="Arial"/>
                <a:cs typeface="Arial"/>
                <a:hlinkClick r:id="rId18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HEDIS Behavioral Health Measures: Follow-Up After ADHD Initial Treatment, By Payer Type, 2017-2021</a:t>
            </a:r>
            <a:endParaRPr lang="en-US" sz="1800" b="1" i="0" u="none" strike="noStrike" baseline="0" dirty="0">
              <a:solidFill>
                <a:schemeClr val="accent2"/>
              </a:solidFill>
              <a:latin typeface="Arial"/>
              <a:cs typeface="Arial"/>
            </a:endParaRPr>
          </a:p>
          <a:p>
            <a:pPr marL="342900" indent="-342900" algn="l">
              <a:lnSpc>
                <a:spcPct val="110000"/>
              </a:lnSpc>
              <a:buClr>
                <a:schemeClr val="accent1"/>
              </a:buClr>
              <a:buFont typeface="+mj-lt"/>
              <a:buAutoNum type="arabicPeriod"/>
            </a:pPr>
            <a:r>
              <a:rPr lang="en-US" sz="1800" b="1" i="0" u="none" strike="noStrike" baseline="0" dirty="0">
                <a:solidFill>
                  <a:schemeClr val="accent2"/>
                </a:solidFill>
                <a:latin typeface="Arial"/>
                <a:cs typeface="Arial"/>
                <a:hlinkClick r:id="rId19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HEDIS Behavioral Health Measures: Diabetes Monitoring For People With Diabetes &amp; Schizophrenia, Medicaid HMO Payers, 2017-2021</a:t>
            </a:r>
            <a:endParaRPr lang="en-US" sz="1800" b="1" i="0" u="none" strike="noStrike" baseline="0" dirty="0">
              <a:solidFill>
                <a:schemeClr val="accent2"/>
              </a:solidFill>
              <a:latin typeface="Arial"/>
              <a:cs typeface="Arial"/>
            </a:endParaRPr>
          </a:p>
          <a:p>
            <a:pPr marL="342900" indent="-342900" algn="l">
              <a:lnSpc>
                <a:spcPct val="110000"/>
              </a:lnSpc>
              <a:buClr>
                <a:schemeClr val="accent1"/>
              </a:buClr>
              <a:buFont typeface="+mj-lt"/>
              <a:buAutoNum type="arabicPeriod"/>
            </a:pPr>
            <a:r>
              <a:rPr lang="en-US" sz="1800" b="1" i="0" u="none" strike="noStrike" baseline="0" dirty="0">
                <a:solidFill>
                  <a:schemeClr val="accent2"/>
                </a:solidFill>
                <a:latin typeface="Arial"/>
                <a:cs typeface="Arial"/>
                <a:hlinkClick r:id="rId20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HEDIS Behavioral Health Measures: Adherence To Antipsychotic Medications For Individuals With Schizophrenia, By Payer Type, 2017-2021</a:t>
            </a:r>
            <a:endParaRPr lang="en-US" sz="1800" b="1" i="0" u="none" strike="noStrike" baseline="0" dirty="0">
              <a:solidFill>
                <a:schemeClr val="accent2"/>
              </a:solidFill>
              <a:latin typeface="Arial"/>
              <a:cs typeface="Arial"/>
            </a:endParaRPr>
          </a:p>
          <a:p>
            <a:pPr marL="342900" indent="-342900" algn="l">
              <a:lnSpc>
                <a:spcPct val="110000"/>
              </a:lnSpc>
              <a:buClr>
                <a:schemeClr val="accent1"/>
              </a:buClr>
              <a:buFont typeface="+mj-lt"/>
              <a:buAutoNum type="arabicPeriod"/>
            </a:pPr>
            <a:r>
              <a:rPr lang="en-US" sz="1800" b="1" i="0" u="none" strike="noStrike" baseline="0" dirty="0">
                <a:solidFill>
                  <a:schemeClr val="accent2"/>
                </a:solidFill>
                <a:latin typeface="Arial"/>
                <a:cs typeface="Arial"/>
                <a:hlinkClick r:id="rId21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HEDIS Behavioral Health Measures: Cholesterol &amp; Blood Sugar Testing For Youth On Antipsychotic Medication, By Payer Type, 2017-2021</a:t>
            </a:r>
            <a:endParaRPr lang="en-US" sz="1800" b="1" i="0" u="none" strike="noStrike" baseline="0" dirty="0">
              <a:solidFill>
                <a:schemeClr val="accent2"/>
              </a:solidFill>
              <a:latin typeface="Arial"/>
              <a:cs typeface="Arial"/>
            </a:endParaRPr>
          </a:p>
          <a:p>
            <a:pPr marL="342900" indent="-342900" algn="l">
              <a:lnSpc>
                <a:spcPct val="110000"/>
              </a:lnSpc>
              <a:buClr>
                <a:schemeClr val="accent1"/>
              </a:buClr>
              <a:buFont typeface="+mj-lt"/>
              <a:buAutoNum type="arabicPeriod"/>
            </a:pPr>
            <a:r>
              <a:rPr lang="en-US" sz="1800" b="1" i="0" u="none" strike="noStrike" baseline="0" dirty="0">
                <a:solidFill>
                  <a:schemeClr val="accent2"/>
                </a:solidFill>
                <a:latin typeface="Arial"/>
                <a:cs typeface="Arial"/>
                <a:hlinkClick r:id="rId2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HEDIS Behavioral Health Measures: First-Line Psychosocial Care For Youth On Antipsychotic Medications, By </a:t>
            </a:r>
            <a:r>
              <a:rPr lang="fr-FR" sz="1800" b="1" i="0" u="none" strike="noStrike" baseline="0" dirty="0">
                <a:solidFill>
                  <a:schemeClr val="accent2"/>
                </a:solidFill>
                <a:latin typeface="Arial"/>
                <a:cs typeface="Arial"/>
                <a:hlinkClick r:id="rId2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Payer Type, 2017-2021</a:t>
            </a:r>
            <a:endParaRPr lang="en-US" b="1">
              <a:solidFill>
                <a:schemeClr val="accent2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109648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9349168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3034666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6222113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726840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4631993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0274420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0463044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8743269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154401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5236636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9063197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0902783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3144682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6291274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4797009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3048642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0655300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3198207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1781972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7379113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1_Office Theme">
  <a:themeElements>
    <a:clrScheme name="Trends Report 2019">
      <a:dk1>
        <a:sysClr val="windowText" lastClr="000000"/>
      </a:dk1>
      <a:lt1>
        <a:sysClr val="window" lastClr="FFFFFF"/>
      </a:lt1>
      <a:dk2>
        <a:srgbClr val="3A3838"/>
      </a:dk2>
      <a:lt2>
        <a:srgbClr val="E7E6E6"/>
      </a:lt2>
      <a:accent1>
        <a:srgbClr val="426BBA"/>
      </a:accent1>
      <a:accent2>
        <a:srgbClr val="B01C2E"/>
      </a:accent2>
      <a:accent3>
        <a:srgbClr val="BAC4E3"/>
      </a:accent3>
      <a:accent4>
        <a:srgbClr val="E6E6E6"/>
      </a:accent4>
      <a:accent5>
        <a:srgbClr val="223760"/>
      </a:accent5>
      <a:accent6>
        <a:srgbClr val="7B131F"/>
      </a:accent6>
      <a:hlink>
        <a:srgbClr val="8294CC"/>
      </a:hlink>
      <a:folHlink>
        <a:srgbClr val="E14356"/>
      </a:folHlink>
    </a:clrScheme>
    <a:fontScheme name="Custom 2">
      <a:majorFont>
        <a:latin typeface="Avenir Next Medium"/>
        <a:ea typeface=""/>
        <a:cs typeface=""/>
      </a:majorFont>
      <a:minorFont>
        <a:latin typeface="Avenir Nex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dd24d13-bdde-446d-a588-1c7dd628bc11" xsi:nil="true"/>
    <_Flow_SignoffStatus xmlns="64ba948b-714e-491e-9811-832c4801be59" xsi:nil="true"/>
    <Notes xmlns="64ba948b-714e-491e-9811-832c4801be59" xsi:nil="true"/>
    <lcf76f155ced4ddcb4097134ff3c332f xmlns="64ba948b-714e-491e-9811-832c4801be59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D723FA06E242D42AFFE9D26EB76C65E" ma:contentTypeVersion="19" ma:contentTypeDescription="Create a new document." ma:contentTypeScope="" ma:versionID="ffef8dcfce961a5321d7779d36bc09d8">
  <xsd:schema xmlns:xsd="http://www.w3.org/2001/XMLSchema" xmlns:xs="http://www.w3.org/2001/XMLSchema" xmlns:p="http://schemas.microsoft.com/office/2006/metadata/properties" xmlns:ns2="64ba948b-714e-491e-9811-832c4801be59" xmlns:ns3="9dd24d13-bdde-446d-a588-1c7dd628bc11" targetNamespace="http://schemas.microsoft.com/office/2006/metadata/properties" ma:root="true" ma:fieldsID="e7ede296231a8c5cd84f6b3466db06c2" ns2:_="" ns3:_="">
    <xsd:import namespace="64ba948b-714e-491e-9811-832c4801be59"/>
    <xsd:import namespace="9dd24d13-bdde-446d-a588-1c7dd628bc1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_Flow_SignoffStatus" minOccurs="0"/>
                <xsd:element ref="ns2:MediaServiceObjectDetectorVersions" minOccurs="0"/>
                <xsd:element ref="ns2:MediaServiceLocation" minOccurs="0"/>
                <xsd:element ref="ns2:MediaServiceSearchProperties" minOccurs="0"/>
                <xsd:element ref="ns2:Not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4ba948b-714e-491e-9811-832c4801be5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7eb74f86-468b-4744-8db4-91ccef1586a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_Flow_SignoffStatus" ma:index="20" nillable="true" ma:displayName="Sign-off status" ma:internalName="Sign_x002d_off_x0020_status">
      <xsd:simpleType>
        <xsd:restriction base="dms:Text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Notes" ma:index="24" nillable="true" ma:displayName="Notes" ma:format="Dropdown" ma:internalName="Notes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dd24d13-bdde-446d-a588-1c7dd628bc11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7e9ddd24-f493-40ef-9b74-69ee631c5c16}" ma:internalName="TaxCatchAll" ma:showField="CatchAllData" ma:web="9dd24d13-bdde-446d-a588-1c7dd628bc1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9B48482-716E-4408-8516-F0A156909EB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21754AC-D9FA-4A7A-A299-06B1E19E369A}">
  <ds:schemaRefs>
    <ds:schemaRef ds:uri="http://schemas.microsoft.com/office/2006/metadata/properties"/>
    <ds:schemaRef ds:uri="http://schemas.microsoft.com/office/infopath/2007/PartnerControls"/>
    <ds:schemaRef ds:uri="9dd24d13-bdde-446d-a588-1c7dd628bc11"/>
    <ds:schemaRef ds:uri="64ba948b-714e-491e-9811-832c4801be59"/>
  </ds:schemaRefs>
</ds:datastoreItem>
</file>

<file path=customXml/itemProps3.xml><?xml version="1.0" encoding="utf-8"?>
<ds:datastoreItem xmlns:ds="http://schemas.openxmlformats.org/officeDocument/2006/customXml" ds:itemID="{CFBBA15B-4013-4238-9507-EC678D3551B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4ba948b-714e-491e-9811-832c4801be59"/>
    <ds:schemaRef ds:uri="9dd24d13-bdde-446d-a588-1c7dd628bc1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18706</TotalTime>
  <Words>5659</Words>
  <Application>Microsoft Office PowerPoint</Application>
  <PresentationFormat>Widescreen</PresentationFormat>
  <Paragraphs>711</Paragraphs>
  <Slides>33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1_Office Theme</vt:lpstr>
      <vt:lpstr>PowerPoint Presentation</vt:lpstr>
      <vt:lpstr>Table Of Contents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Table Of Contents: Guidebook 1: National Behavioral Health Landscape</dc:title>
  <dc:creator>Dylan Bankert, Consultant, OPEN MINDS</dc:creator>
  <cp:lastModifiedBy>Murray Beachtel, Senior Consultant OPEN MINDS</cp:lastModifiedBy>
  <cp:revision>74</cp:revision>
  <dcterms:created xsi:type="dcterms:W3CDTF">2023-04-04T18:51:31Z</dcterms:created>
  <dcterms:modified xsi:type="dcterms:W3CDTF">2024-08-23T18:44:06Z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0x0101008D723FA06E242D42AFFE9D26EB76C65E</vt:lpwstr>
  </property>
  <property fmtid="{D5CDD505-2E9C-101B-9397-08002B2CF9AE}" pid="3" name="MediaServiceImageTags">
    <vt:lpwstr/>
  </property>
</Properties>
</file>