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4"/>
    <p:sldMasterId id="2147483694" r:id="rId5"/>
  </p:sldMasterIdLst>
  <p:notesMasterIdLst>
    <p:notesMasterId r:id="rId52"/>
  </p:notesMasterIdLst>
  <p:sldIdLst>
    <p:sldId id="6255" r:id="rId6"/>
    <p:sldId id="6258" r:id="rId7"/>
    <p:sldId id="6335" r:id="rId8"/>
    <p:sldId id="258" r:id="rId9"/>
    <p:sldId id="262" r:id="rId10"/>
    <p:sldId id="263" r:id="rId11"/>
    <p:sldId id="261" r:id="rId12"/>
    <p:sldId id="260" r:id="rId13"/>
    <p:sldId id="271" r:id="rId14"/>
    <p:sldId id="270" r:id="rId15"/>
    <p:sldId id="269" r:id="rId16"/>
    <p:sldId id="268" r:id="rId17"/>
    <p:sldId id="267" r:id="rId18"/>
    <p:sldId id="266" r:id="rId19"/>
    <p:sldId id="265" r:id="rId20"/>
    <p:sldId id="264" r:id="rId21"/>
    <p:sldId id="287" r:id="rId22"/>
    <p:sldId id="286" r:id="rId23"/>
    <p:sldId id="285" r:id="rId24"/>
    <p:sldId id="284" r:id="rId25"/>
    <p:sldId id="283" r:id="rId26"/>
    <p:sldId id="282" r:id="rId27"/>
    <p:sldId id="281" r:id="rId28"/>
    <p:sldId id="280" r:id="rId29"/>
    <p:sldId id="279" r:id="rId30"/>
    <p:sldId id="278" r:id="rId31"/>
    <p:sldId id="277" r:id="rId32"/>
    <p:sldId id="276" r:id="rId33"/>
    <p:sldId id="275" r:id="rId34"/>
    <p:sldId id="274" r:id="rId35"/>
    <p:sldId id="273" r:id="rId36"/>
    <p:sldId id="272" r:id="rId37"/>
    <p:sldId id="306" r:id="rId38"/>
    <p:sldId id="305" r:id="rId39"/>
    <p:sldId id="304" r:id="rId40"/>
    <p:sldId id="303" r:id="rId41"/>
    <p:sldId id="302" r:id="rId42"/>
    <p:sldId id="301" r:id="rId43"/>
    <p:sldId id="300" r:id="rId44"/>
    <p:sldId id="299" r:id="rId45"/>
    <p:sldId id="298" r:id="rId46"/>
    <p:sldId id="297" r:id="rId47"/>
    <p:sldId id="296" r:id="rId48"/>
    <p:sldId id="295" r:id="rId49"/>
    <p:sldId id="294" r:id="rId50"/>
    <p:sldId id="293" r:id="rId51"/>
  </p:sldIdLst>
  <p:sldSz cx="12192000" cy="6858000"/>
  <p:notesSz cx="7102475" cy="9388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8227922-1D45-AD79-C905-22F0A28FFFFE}" name="Casey Bell, Chief Operating Officer, OPEN MINDS" initials="CB" userId="S::cbell@openminds.com::23cd8f3d-c648-40b2-b302-f6d40fc3f3fb" providerId="AD"/>
  <p188:author id="{145D1730-5337-81E9-E075-CE7516E086FB}" name="Murray Beachtel, Senior Consultant OPEN MINDS" initials="MBSCOM" userId="S::mbeachtel@openminds.com::d719d881-a3e1-4d78-8a3f-fd447a44622e" providerId="AD"/>
  <p188:author id="{4831C667-1E78-429D-1289-49B9A6B6FCE4}" name="Murray Beachtel" initials="MB" userId="Murray Beachtel" providerId="None"/>
  <p188:author id="{A2912586-7379-DD51-A305-1D0B0968BDAB}" name="Christy Dye, Senior Associate, OPEN MINDS" initials="CM" userId="S::cdye@openminds.com::5fe034d7-9287-44c6-8ca5-f659b90e6a9c" providerId="AD"/>
  <p188:author id="{F9F5B493-A422-01D3-64B2-425F746C6E01}" name="Nicole Garris, Executive Vice President, OPEN MINDS" initials="NG" userId="S::ngarris@openminds.com::2f82ff51-8445-4344-b07d-b79c2454baaf" providerId="AD"/>
  <p188:author id="{4036EBD4-083E-A5DA-C321-C62F3F1F53C8}" name="Dylan Bankert" initials="DB" userId="Dylan Bankert" providerId="None"/>
  <p188:author id="{AF6BD3D8-D64D-E142-9CEC-E132B2BE0287}" name="Dylan Bankert" initials="DB" userId="S::dbankert@openminds.com::19380321-4e86-465e-ae27-064261ee8344" providerId="AD"/>
  <p188:author id="{45009AF9-A2F3-B3DB-4E12-69F2EA0B5524}" name="Christina Dye" initials="CD" userId="fecf995c0eca8157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8FB8"/>
    <a:srgbClr val="A0C9EB"/>
    <a:srgbClr val="B0C478"/>
    <a:srgbClr val="E6E6E6"/>
    <a:srgbClr val="FFFFFF"/>
    <a:srgbClr val="C0E2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EC7513-C686-4609-F962-3162CBDA4014}" v="51" dt="2024-08-20T21:41:27.8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9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8" Type="http://schemas.microsoft.com/office/2018/10/relationships/authors" Target="authors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microsoft.com/office/2015/10/relationships/revisionInfo" Target="revisionInfo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2"/>
            <a:ext cx="3077738" cy="471055"/>
          </a:xfrm>
          <a:prstGeom prst="rect">
            <a:avLst/>
          </a:prstGeom>
        </p:spPr>
        <p:txBody>
          <a:bodyPr vert="horz" lIns="95635" tIns="47817" rIns="95635" bIns="4781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6" y="2"/>
            <a:ext cx="3077738" cy="471055"/>
          </a:xfrm>
          <a:prstGeom prst="rect">
            <a:avLst/>
          </a:prstGeom>
        </p:spPr>
        <p:txBody>
          <a:bodyPr vert="horz" lIns="95635" tIns="47817" rIns="95635" bIns="47817" rtlCol="0"/>
          <a:lstStyle>
            <a:lvl1pPr algn="r">
              <a:defRPr sz="1200"/>
            </a:lvl1pPr>
          </a:lstStyle>
          <a:p>
            <a:fld id="{88A81272-8405-47FE-B1E6-DCE4A95C054F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635" tIns="47817" rIns="95635" bIns="4781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5635" tIns="47817" rIns="95635" bIns="4781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917423"/>
            <a:ext cx="3077738" cy="471053"/>
          </a:xfrm>
          <a:prstGeom prst="rect">
            <a:avLst/>
          </a:prstGeom>
        </p:spPr>
        <p:txBody>
          <a:bodyPr vert="horz" lIns="95635" tIns="47817" rIns="95635" bIns="4781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6" y="8917423"/>
            <a:ext cx="3077738" cy="471053"/>
          </a:xfrm>
          <a:prstGeom prst="rect">
            <a:avLst/>
          </a:prstGeom>
        </p:spPr>
        <p:txBody>
          <a:bodyPr vert="horz" lIns="95635" tIns="47817" rIns="95635" bIns="47817" rtlCol="0" anchor="b"/>
          <a:lstStyle>
            <a:lvl1pPr algn="r">
              <a:defRPr sz="1200"/>
            </a:lvl1pPr>
          </a:lstStyle>
          <a:p>
            <a:fld id="{B552C1B9-942A-4D95-9C82-271B18B3D1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07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6347">
              <a:defRPr/>
            </a:pPr>
            <a:fld id="{7CD306CE-24D1-4D7A-A9D3-E4D2FDCDF1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6347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3C5821-F0DF-28C1-4A80-8CFF0B1A8D49}"/>
              </a:ext>
            </a:extLst>
          </p:cNvPr>
          <p:cNvSpPr txBox="1"/>
          <p:nvPr/>
        </p:nvSpPr>
        <p:spPr>
          <a:xfrm>
            <a:off x="203162" y="8801880"/>
            <a:ext cx="6696150" cy="482296"/>
          </a:xfrm>
          <a:prstGeom prst="rect">
            <a:avLst/>
          </a:prstGeom>
          <a:noFill/>
        </p:spPr>
        <p:txBody>
          <a:bodyPr wrap="square" lIns="61073" tIns="30536" rIns="61073" bIns="30536">
            <a:spAutoFit/>
          </a:bodyPr>
          <a:lstStyle/>
          <a:p>
            <a:pPr marL="23326">
              <a:spcBef>
                <a:spcPts val="424"/>
              </a:spcBef>
            </a:pPr>
            <a:r>
              <a:rPr lang="en-US" sz="1200" dirty="0">
                <a:cs typeface="Arial" panose="020B0604020202020204" pitchFamily="34" charset="0"/>
              </a:rPr>
              <a:t>©2023 Otsuka Pharmaceutical Development &amp; Commercialization, Inc. All rights reserved. </a:t>
            </a:r>
          </a:p>
          <a:p>
            <a:pPr marL="23326" algn="r">
              <a:spcBef>
                <a:spcPts val="424"/>
              </a:spcBef>
            </a:pPr>
            <a:r>
              <a:rPr lang="en-US" sz="1200" dirty="0">
                <a:cs typeface="Arial" panose="020B0604020202020204" pitchFamily="34" charset="0"/>
              </a:rPr>
              <a:t>December 2023     00US23EUA0011</a:t>
            </a:r>
          </a:p>
        </p:txBody>
      </p:sp>
    </p:spTree>
    <p:extLst>
      <p:ext uri="{BB962C8B-B14F-4D97-AF65-F5344CB8AC3E}">
        <p14:creationId xmlns:p14="http://schemas.microsoft.com/office/powerpoint/2010/main" val="3766119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6347">
              <a:defRPr/>
            </a:pPr>
            <a:fld id="{7CD306CE-24D1-4D7A-A9D3-E4D2FDCDF1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6347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79656E-8F1C-B88C-0D88-80BDE7D6FABB}"/>
              </a:ext>
            </a:extLst>
          </p:cNvPr>
          <p:cNvSpPr txBox="1"/>
          <p:nvPr/>
        </p:nvSpPr>
        <p:spPr>
          <a:xfrm>
            <a:off x="203162" y="8801880"/>
            <a:ext cx="6696150" cy="482296"/>
          </a:xfrm>
          <a:prstGeom prst="rect">
            <a:avLst/>
          </a:prstGeom>
          <a:noFill/>
        </p:spPr>
        <p:txBody>
          <a:bodyPr wrap="square" lIns="61073" tIns="30536" rIns="61073" bIns="30536">
            <a:spAutoFit/>
          </a:bodyPr>
          <a:lstStyle/>
          <a:p>
            <a:pPr marL="23326">
              <a:spcBef>
                <a:spcPts val="424"/>
              </a:spcBef>
            </a:pPr>
            <a:r>
              <a:rPr lang="en-US" sz="1200" dirty="0">
                <a:cs typeface="Arial" panose="020B0604020202020204" pitchFamily="34" charset="0"/>
              </a:rPr>
              <a:t>©2023 Otsuka Pharmaceutical Development &amp; Commercialization, Inc. All rights reserved. </a:t>
            </a:r>
          </a:p>
          <a:p>
            <a:pPr marL="23326" algn="r">
              <a:spcBef>
                <a:spcPts val="424"/>
              </a:spcBef>
            </a:pPr>
            <a:r>
              <a:rPr lang="en-US" sz="1200" dirty="0">
                <a:cs typeface="Arial" panose="020B0604020202020204" pitchFamily="34" charset="0"/>
              </a:rPr>
              <a:t>December 2023     00US23EUA0011</a:t>
            </a:r>
          </a:p>
        </p:txBody>
      </p:sp>
    </p:spTree>
    <p:extLst>
      <p:ext uri="{BB962C8B-B14F-4D97-AF65-F5344CB8AC3E}">
        <p14:creationId xmlns:p14="http://schemas.microsoft.com/office/powerpoint/2010/main" val="129804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56347">
              <a:defRPr/>
            </a:pPr>
            <a:fld id="{7CD306CE-24D1-4D7A-A9D3-E4D2FDCDF14D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56347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53DF82-6BCD-6C45-5B2D-8E1F6A8BF6B5}"/>
              </a:ext>
            </a:extLst>
          </p:cNvPr>
          <p:cNvSpPr txBox="1"/>
          <p:nvPr/>
        </p:nvSpPr>
        <p:spPr>
          <a:xfrm>
            <a:off x="203162" y="8801880"/>
            <a:ext cx="6696150" cy="482296"/>
          </a:xfrm>
          <a:prstGeom prst="rect">
            <a:avLst/>
          </a:prstGeom>
          <a:noFill/>
        </p:spPr>
        <p:txBody>
          <a:bodyPr wrap="square" lIns="61073" tIns="30536" rIns="61073" bIns="30536">
            <a:spAutoFit/>
          </a:bodyPr>
          <a:lstStyle/>
          <a:p>
            <a:pPr marL="23326">
              <a:spcBef>
                <a:spcPts val="424"/>
              </a:spcBef>
            </a:pPr>
            <a:r>
              <a:rPr lang="en-US" sz="1200" dirty="0">
                <a:cs typeface="Arial" panose="020B0604020202020204" pitchFamily="34" charset="0"/>
              </a:rPr>
              <a:t>©2023 Otsuka Pharmaceutical Development &amp; Commercialization, Inc. All rights reserved. </a:t>
            </a:r>
          </a:p>
          <a:p>
            <a:pPr marL="23326" algn="r">
              <a:spcBef>
                <a:spcPts val="424"/>
              </a:spcBef>
            </a:pPr>
            <a:r>
              <a:rPr lang="en-US" sz="1200" dirty="0">
                <a:cs typeface="Arial" panose="020B0604020202020204" pitchFamily="34" charset="0"/>
              </a:rPr>
              <a:t>December 2023     00US23EUA0011</a:t>
            </a:r>
          </a:p>
        </p:txBody>
      </p:sp>
    </p:spTree>
    <p:extLst>
      <p:ext uri="{BB962C8B-B14F-4D97-AF65-F5344CB8AC3E}">
        <p14:creationId xmlns:p14="http://schemas.microsoft.com/office/powerpoint/2010/main" val="3342416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676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77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73572" y="6356350"/>
            <a:ext cx="12265572" cy="501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12319"/>
            <a:ext cx="10515600" cy="3764644"/>
          </a:xfrm>
        </p:spPr>
        <p:txBody>
          <a:bodyPr/>
          <a:lstStyle>
            <a:lvl1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spcAft>
                <a:spcPts val="600"/>
              </a:spcAft>
              <a:buFont typeface="Wingdings" panose="05000000000000000000" pitchFamily="2" charset="2"/>
              <a:buChar char="§"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Aft>
                <a:spcPts val="600"/>
              </a:spcAft>
              <a:buFont typeface="Courier New" panose="02070309020205020404" pitchFamily="49" charset="0"/>
              <a:buChar char="o"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spcAft>
                <a:spcPts val="60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38200" y="1086756"/>
            <a:ext cx="10515600" cy="1325563"/>
          </a:xfrm>
        </p:spPr>
        <p:txBody>
          <a:bodyPr>
            <a:norm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838200" y="6387880"/>
            <a:ext cx="7772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Bringing</a:t>
            </a:r>
            <a:r>
              <a:rPr lang="en-US" sz="110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 </a:t>
            </a:r>
            <a:r>
              <a:rPr lang="en-US" sz="1100" b="1" i="1">
                <a:solidFill>
                  <a:schemeClr val="bg1"/>
                </a:solidFill>
              </a:rPr>
              <a:t>Trends In </a:t>
            </a:r>
            <a:r>
              <a:rPr lang="en-US" sz="1100" b="1" i="1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Behavioral Health: A Reference Guide On The U.S. Behavioral Health Financing &amp; Delivery System</a:t>
            </a:r>
            <a:r>
              <a:rPr lang="en-US" sz="1100" b="1" i="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to the field </a:t>
            </a:r>
            <a:r>
              <a:rPr lang="en-US" sz="1100">
                <a:solidFill>
                  <a:schemeClr val="bg1"/>
                </a:solidFill>
                <a:latin typeface="Gotham Medium" pitchFamily="2" charset="0"/>
                <a:cs typeface="Gotham Medium" pitchFamily="2" charset="0"/>
              </a:rPr>
              <a:t>| </a:t>
            </a:r>
            <a:r>
              <a:rPr lang="en-US" sz="1100" b="1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CONFIDENTIAL</a:t>
            </a:r>
            <a:r>
              <a:rPr lang="en-US" sz="1100" b="1" baseline="0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 – </a:t>
            </a:r>
            <a:r>
              <a:rPr lang="en-US" sz="1100" b="1">
                <a:solidFill>
                  <a:schemeClr val="bg1"/>
                </a:solidFill>
                <a:latin typeface="Gotham Medium" pitchFamily="2" charset="0"/>
                <a:ea typeface="Yu Gothic" panose="020B0400000000000000" pitchFamily="34" charset="-128"/>
                <a:cs typeface="Gotham Medium" pitchFamily="2" charset="0"/>
              </a:rPr>
              <a:t>DO NOT DUPLICATE OR DISTRIBUTE</a:t>
            </a:r>
            <a:endParaRPr lang="en-US" sz="1100">
              <a:solidFill>
                <a:schemeClr val="bg1"/>
              </a:solidFill>
              <a:latin typeface="Gotham Medium" pitchFamily="2" charset="0"/>
              <a:cs typeface="Gotham Medium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400">
              <a:solidFill>
                <a:schemeClr val="bg1"/>
              </a:solidFill>
              <a:latin typeface="Gotham Bold" pitchFamily="2" charset="0"/>
              <a:cs typeface="Gotham Bold" pitchFamily="2" charset="0"/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250680" y="643191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800" kern="1200">
                <a:solidFill>
                  <a:schemeClr val="bg1"/>
                </a:solidFill>
                <a:latin typeface="Gotham Bold" pitchFamily="2" charset="0"/>
                <a:ea typeface="+mn-ea"/>
                <a:cs typeface="Gotham Bold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512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12174970" cy="5334000"/>
          </a:xfrm>
          <a:prstGeom prst="rect">
            <a:avLst/>
          </a:prstGeom>
          <a:gradFill flip="none" rotWithShape="1">
            <a:gsLst>
              <a:gs pos="100000">
                <a:schemeClr val="tx2"/>
              </a:gs>
              <a:gs pos="57000">
                <a:srgbClr val="198E8F"/>
              </a:gs>
              <a:gs pos="0">
                <a:schemeClr val="bg1"/>
              </a:gs>
            </a:gsLst>
            <a:path path="rect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0" y="4239491"/>
            <a:ext cx="12192000" cy="2618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947776" y="4653621"/>
            <a:ext cx="639774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2"/>
          </p:nvPr>
        </p:nvSpPr>
        <p:spPr>
          <a:xfrm>
            <a:off x="947776" y="5485724"/>
            <a:ext cx="639774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947776" y="811357"/>
            <a:ext cx="8635346" cy="28737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2880" rtlCol="0" anchor="ctr"/>
          <a:lstStyle/>
          <a:p>
            <a:pPr>
              <a:defRPr/>
            </a:pPr>
            <a:r>
              <a:rPr lang="en-US" sz="48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Turning Market Intelligence</a:t>
            </a:r>
          </a:p>
          <a:p>
            <a:pPr>
              <a:defRPr/>
            </a:pPr>
            <a:r>
              <a:rPr lang="en-US" sz="4800" b="1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Into</a:t>
            </a:r>
            <a:r>
              <a:rPr lang="en-US" sz="4800" b="1" kern="0" baseline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Business Advantage</a:t>
            </a:r>
            <a:br>
              <a:rPr lang="en-US" sz="4800" ker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i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MINDS</a:t>
            </a:r>
            <a:r>
              <a:rPr 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market intelligence and technical assistance helps over 550,000+ </a:t>
            </a:r>
            <a:br>
              <a:rPr 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executives tackle business challenges, improve decision-making, and </a:t>
            </a:r>
            <a:br>
              <a:rPr 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maximize organizational performance every day</a:t>
            </a:r>
            <a:r>
              <a:rPr lang="en-US" sz="16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en-US" sz="2800" ker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ZoneTexte 3"/>
          <p:cNvSpPr txBox="1"/>
          <p:nvPr userDrawn="1"/>
        </p:nvSpPr>
        <p:spPr>
          <a:xfrm>
            <a:off x="0" y="6510526"/>
            <a:ext cx="12174970" cy="312294"/>
          </a:xfrm>
          <a:prstGeom prst="rect">
            <a:avLst/>
          </a:prstGeom>
          <a:noFill/>
        </p:spPr>
        <p:txBody>
          <a:bodyPr wrap="square" lIns="80673" tIns="40337" rIns="80673" bIns="40337" rtlCol="0">
            <a:spAutoFit/>
          </a:bodyPr>
          <a:lstStyle/>
          <a:p>
            <a:pPr algn="ctr">
              <a:defRPr/>
            </a:pPr>
            <a:r>
              <a:rPr lang="en-US" sz="145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www.openminds.com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8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5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15 Lincoln Square, Gettysburg, Pennsylvania 17325  </a:t>
            </a:r>
            <a:r>
              <a:rPr lang="en-US" sz="7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5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717-334-1329</a:t>
            </a:r>
            <a:r>
              <a:rPr lang="en-US" sz="15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</a:t>
            </a:r>
            <a:r>
              <a:rPr lang="en-US" sz="8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n</a:t>
            </a:r>
            <a:r>
              <a:rPr lang="en-US" sz="1400" kern="0">
                <a:solidFill>
                  <a:schemeClr val="tx1"/>
                </a:solidFill>
                <a:latin typeface="Arial" panose="020B0604020202020204" pitchFamily="34" charset="0"/>
                <a:ea typeface="Segoe UI Symbol" panose="020B0502040204020203" pitchFamily="34" charset="0"/>
                <a:cs typeface="Arial" panose="020B0604020202020204" pitchFamily="34" charset="0"/>
              </a:rPr>
              <a:t>  info@openminds.com</a:t>
            </a:r>
            <a:endParaRPr lang="fr-FR" sz="1400" kern="0">
              <a:solidFill>
                <a:schemeClr val="tx1"/>
              </a:solidFill>
              <a:latin typeface="Arial" panose="020B0604020202020204" pitchFamily="34" charset="0"/>
              <a:ea typeface="Segoe UI Symbol" panose="020B0502040204020203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115" y="4525818"/>
            <a:ext cx="1788115" cy="169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796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740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978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892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09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6686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0740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30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67743"/>
            <a:ext cx="8843682" cy="1092116"/>
          </a:xfrm>
        </p:spPr>
        <p:txBody>
          <a:bodyPr anchor="t"/>
          <a:lstStyle>
            <a:lvl1pPr>
              <a:defRPr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747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99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805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2313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659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093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5791200"/>
            <a:ext cx="12192000" cy="1066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456121"/>
            <a:ext cx="6504615" cy="210635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650461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201E74-8CEA-42DC-A5C2-C2F02854A7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75" y="1"/>
            <a:ext cx="5039767" cy="1092116"/>
          </a:xfrm>
          <a:prstGeom prst="rect">
            <a:avLst/>
          </a:prstGeom>
        </p:spPr>
      </p:pic>
      <p:pic>
        <p:nvPicPr>
          <p:cNvPr id="8" name="Picture 7" descr="A picture containing text, map, dome&#10;&#10;Description automatically generated">
            <a:extLst>
              <a:ext uri="{FF2B5EF4-FFF2-40B4-BE49-F238E27FC236}">
                <a16:creationId xmlns:a16="http://schemas.microsoft.com/office/drawing/2014/main" id="{10FBD2B0-C177-46BE-9934-FF1A155889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265"/>
          <a:stretch/>
        </p:blipFill>
        <p:spPr>
          <a:xfrm>
            <a:off x="7543800" y="0"/>
            <a:ext cx="4645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5335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006515"/>
            <a:ext cx="5181600" cy="41704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006515"/>
            <a:ext cx="5181600" cy="41704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15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56929"/>
            <a:ext cx="10515600" cy="12494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20636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030279"/>
            <a:ext cx="5157787" cy="3159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206367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30279"/>
            <a:ext cx="5183188" cy="31593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2486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25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54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980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CDF547-53AB-480D-B2FE-D3DE1C92EC12}"/>
              </a:ext>
            </a:extLst>
          </p:cNvPr>
          <p:cNvPicPr>
            <a:picLocks/>
          </p:cNvPicPr>
          <p:nvPr userDrawn="1"/>
        </p:nvPicPr>
        <p:blipFill rotWithShape="1">
          <a:blip r:embed="rId14"/>
          <a:srcRect t="72250" b="7520"/>
          <a:stretch/>
        </p:blipFill>
        <p:spPr>
          <a:xfrm>
            <a:off x="0" y="6309360"/>
            <a:ext cx="12192000" cy="5486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67743"/>
            <a:ext cx="10515600" cy="1092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559859"/>
            <a:ext cx="10515600" cy="45627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0" y="6309360"/>
            <a:ext cx="12192000" cy="548640"/>
          </a:xfrm>
          <a:prstGeom prst="rect">
            <a:avLst/>
          </a:prstGeom>
          <a:solidFill>
            <a:schemeClr val="accent1">
              <a:lumMod val="20000"/>
              <a:lumOff val="80000"/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725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51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8.xml"/><Relationship Id="rId18" Type="http://schemas.openxmlformats.org/officeDocument/2006/relationships/slide" Target="slide23.xml"/><Relationship Id="rId3" Type="http://schemas.openxmlformats.org/officeDocument/2006/relationships/image" Target="../media/image5.jpeg"/><Relationship Id="rId21" Type="http://schemas.openxmlformats.org/officeDocument/2006/relationships/slide" Target="slide28.xml"/><Relationship Id="rId7" Type="http://schemas.openxmlformats.org/officeDocument/2006/relationships/slide" Target="slide8.xml"/><Relationship Id="rId12" Type="http://schemas.openxmlformats.org/officeDocument/2006/relationships/slide" Target="slide17.xml"/><Relationship Id="rId17" Type="http://schemas.openxmlformats.org/officeDocument/2006/relationships/slide" Target="slide22.xml"/><Relationship Id="rId2" Type="http://schemas.openxmlformats.org/officeDocument/2006/relationships/notesSlide" Target="../notesSlides/notesSlide2.xml"/><Relationship Id="rId16" Type="http://schemas.openxmlformats.org/officeDocument/2006/relationships/slide" Target="slide21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11" Type="http://schemas.openxmlformats.org/officeDocument/2006/relationships/slide" Target="slide16.xml"/><Relationship Id="rId5" Type="http://schemas.openxmlformats.org/officeDocument/2006/relationships/slide" Target="slide4.xml"/><Relationship Id="rId15" Type="http://schemas.openxmlformats.org/officeDocument/2006/relationships/slide" Target="slide20.xml"/><Relationship Id="rId10" Type="http://schemas.openxmlformats.org/officeDocument/2006/relationships/slide" Target="slide15.xml"/><Relationship Id="rId19" Type="http://schemas.openxmlformats.org/officeDocument/2006/relationships/slide" Target="slide26.xml"/><Relationship Id="rId4" Type="http://schemas.openxmlformats.org/officeDocument/2006/relationships/image" Target="../media/image6.jpeg"/><Relationship Id="rId9" Type="http://schemas.openxmlformats.org/officeDocument/2006/relationships/slide" Target="slide11.xml"/><Relationship Id="rId14" Type="http://schemas.openxmlformats.org/officeDocument/2006/relationships/slide" Target="slide19.xml"/><Relationship Id="rId22" Type="http://schemas.openxmlformats.org/officeDocument/2006/relationships/slide" Target="slide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slide" Target="slide44.xml"/><Relationship Id="rId3" Type="http://schemas.openxmlformats.org/officeDocument/2006/relationships/image" Target="../media/image5.jpeg"/><Relationship Id="rId7" Type="http://schemas.openxmlformats.org/officeDocument/2006/relationships/slide" Target="slide35.xml"/><Relationship Id="rId12" Type="http://schemas.openxmlformats.org/officeDocument/2006/relationships/slide" Target="slide4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11" Type="http://schemas.openxmlformats.org/officeDocument/2006/relationships/slide" Target="slide40.xml"/><Relationship Id="rId5" Type="http://schemas.openxmlformats.org/officeDocument/2006/relationships/slide" Target="slide30.xml"/><Relationship Id="rId10" Type="http://schemas.openxmlformats.org/officeDocument/2006/relationships/slide" Target="slide39.xml"/><Relationship Id="rId4" Type="http://schemas.openxmlformats.org/officeDocument/2006/relationships/image" Target="../media/image6.jpeg"/><Relationship Id="rId9" Type="http://schemas.openxmlformats.org/officeDocument/2006/relationships/slide" Target="slide38.xml"/><Relationship Id="rId1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clouds&#10;&#10;Description automatically generated">
            <a:extLst>
              <a:ext uri="{FF2B5EF4-FFF2-40B4-BE49-F238E27FC236}">
                <a16:creationId xmlns:a16="http://schemas.microsoft.com/office/drawing/2014/main" id="{00BDF594-69BC-E35C-B8C9-458532DCB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8"/>
            <a:ext cx="12192000" cy="6658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78B6-0D5C-6697-B28B-645CB289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7" y="438413"/>
            <a:ext cx="8843682" cy="514923"/>
          </a:xfrm>
        </p:spPr>
        <p:txBody>
          <a:bodyPr>
            <a:normAutofit/>
          </a:bodyPr>
          <a:lstStyle/>
          <a:p>
            <a:endParaRPr lang="en-US" sz="2000">
              <a:solidFill>
                <a:schemeClr val="accent2"/>
              </a:solidFill>
            </a:endParaRPr>
          </a:p>
        </p:txBody>
      </p:sp>
      <p:pic>
        <p:nvPicPr>
          <p:cNvPr id="3" name="Picture 6" descr="Otsuka – Logos Download">
            <a:extLst>
              <a:ext uri="{FF2B5EF4-FFF2-40B4-BE49-F238E27FC236}">
                <a16:creationId xmlns:a16="http://schemas.microsoft.com/office/drawing/2014/main" id="{C9052A60-64B4-F4F2-B1AD-15375AE7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834" y="497304"/>
            <a:ext cx="1056167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392693-2237-5C21-57C6-B9BF6140ED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1F8E69-2EFC-838F-741C-2864BE83A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51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C3BA1A-3FE9-344F-32E9-A86AFA210F42}"/>
              </a:ext>
            </a:extLst>
          </p:cNvPr>
          <p:cNvSpPr txBox="1"/>
          <p:nvPr/>
        </p:nvSpPr>
        <p:spPr>
          <a:xfrm>
            <a:off x="111487" y="6549072"/>
            <a:ext cx="78872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i="0" u="none" strike="noStrike" baseline="0" dirty="0">
                <a:solidFill>
                  <a:srgbClr val="FFFFFF"/>
                </a:solidFill>
                <a:latin typeface="AvenirNext-Medium"/>
              </a:rPr>
              <a:t>©2023 Otsuka Pharmaceutical Development &amp; Commercialization, Inc. All rights reserved. December 2023 00US23EUA0011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18457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737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39264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74583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6397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8998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1452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0196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96243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8760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9862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clouds&#10;&#10;Description automatically generated">
            <a:extLst>
              <a:ext uri="{FF2B5EF4-FFF2-40B4-BE49-F238E27FC236}">
                <a16:creationId xmlns:a16="http://schemas.microsoft.com/office/drawing/2014/main" id="{00BDF594-69BC-E35C-B8C9-458532DCB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8"/>
            <a:ext cx="12192000" cy="6658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78B6-0D5C-6697-B28B-645CB289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7" y="438413"/>
            <a:ext cx="8843682" cy="51492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Table Of Contents</a:t>
            </a:r>
          </a:p>
        </p:txBody>
      </p:sp>
      <p:pic>
        <p:nvPicPr>
          <p:cNvPr id="3" name="Picture 6" descr="Otsuka – Logos Download">
            <a:extLst>
              <a:ext uri="{FF2B5EF4-FFF2-40B4-BE49-F238E27FC236}">
                <a16:creationId xmlns:a16="http://schemas.microsoft.com/office/drawing/2014/main" id="{C9052A60-64B4-F4F2-B1AD-15375AE7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834" y="497304"/>
            <a:ext cx="1056167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EA800B-1F1C-907F-8EEB-0266157F05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37" y="1122967"/>
            <a:ext cx="11168707" cy="5570686"/>
          </a:xfrm>
        </p:spPr>
        <p:txBody>
          <a:bodyPr vert="horz" lIns="91440" tIns="45720" rIns="91440" bIns="45720" numCol="2" spcCol="91440" rtlCol="0" anchor="t">
            <a:noAutofit/>
          </a:bodyPr>
          <a:lstStyle/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Executive Summary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2023 Survey On Health Plan Innovations In Behavioral Healthcare Service Delivery &amp; Additional Research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Percent Of Americans By Type Of Healthcare Coverage, 2018-2022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Growth Of Managed Care As A Health Plan Business Model, 2017-2022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0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Quality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0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Rise Of Integrated Delivery Systems: Alignment Of Medicaid Financing For Behavioral Health, Physical Health &amp; Pharmacy, 2019-2022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Coordination Of Care Strategies For Complex Members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Coordination Of Care Strategies In Place For Complex Members – All Plans, 2019-2023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Utilization Of Social Determinants Of Health Strategies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Social Determinants Of Health Strategies In Place – All Plans, 2019-2023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Interest In Data Analytic Tools – All Plans, 2019-2023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Utilization Of Digital Technology Strategies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Utilization Of Prescription Digital Therapeutics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rabicPeriod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Cost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U.S. Medicaid Behavioral Health Innovation Initiatives: Organizational Trends Over Time, 2012-2023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2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Alternative Payment Models, Distribution Of Healthcare Payments By Model Type, 2018-2022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2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Specialty &amp; Primary Care Provider Organizations Participating In VBR Arrangements, By Market,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2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Specialty Provider Organizations Only Participating In VBR Arrangements, By VBR Type,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087597-4CBC-1B2B-74E6-E67A72072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648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571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581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96556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6038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99391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007523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8608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6456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85946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73114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landscape with trees and clouds&#10;&#10;Description automatically generated">
            <a:extLst>
              <a:ext uri="{FF2B5EF4-FFF2-40B4-BE49-F238E27FC236}">
                <a16:creationId xmlns:a16="http://schemas.microsoft.com/office/drawing/2014/main" id="{00BDF594-69BC-E35C-B8C9-458532DCB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5108"/>
            <a:ext cx="12192000" cy="66581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5278B6-0D5C-6697-B28B-645CB2894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337" y="438413"/>
            <a:ext cx="8843682" cy="514923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accent2"/>
                </a:solidFill>
              </a:rPr>
              <a:t>Table Of Contents </a:t>
            </a:r>
            <a:r>
              <a:rPr lang="en-US" sz="2000" b="0" i="1">
                <a:solidFill>
                  <a:schemeClr val="accent2"/>
                </a:solidFill>
              </a:rPr>
              <a:t>Continued</a:t>
            </a:r>
            <a:endParaRPr lang="en-US" sz="2000">
              <a:solidFill>
                <a:schemeClr val="accent2"/>
              </a:solidFill>
            </a:endParaRPr>
          </a:p>
        </p:txBody>
      </p:sp>
      <p:pic>
        <p:nvPicPr>
          <p:cNvPr id="3" name="Picture 6" descr="Otsuka – Logos Download">
            <a:extLst>
              <a:ext uri="{FF2B5EF4-FFF2-40B4-BE49-F238E27FC236}">
                <a16:creationId xmlns:a16="http://schemas.microsoft.com/office/drawing/2014/main" id="{C9052A60-64B4-F4F2-B1AD-15375AE79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05834" y="497304"/>
            <a:ext cx="1056167" cy="3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25087597-4CBC-1B2B-74E6-E67A720724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50680" y="649287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Gotham Bold" pitchFamily="2" charset="0"/>
                <a:cs typeface="Gotham Bold" pitchFamily="2" charset="0"/>
              </a:defRPr>
            </a:lvl1pPr>
          </a:lstStyle>
          <a:p>
            <a:fld id="{40B44D9C-4A7B-4618-9ADC-61301B3DDEA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C77A417-2EED-46E4-8D5C-9DD5A8EBE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338" y="1122967"/>
            <a:ext cx="5421010" cy="5570686"/>
          </a:xfrm>
        </p:spPr>
        <p:txBody>
          <a:bodyPr vert="horz" lIns="91440" tIns="45720" rIns="91440" bIns="45720" numCol="1" spcCol="91440" rtlCol="0" anchor="t">
            <a:noAutofit/>
          </a:bodyPr>
          <a:lstStyle/>
          <a:p>
            <a:pPr marL="342900" indent="-342900" algn="l">
              <a:lnSpc>
                <a:spcPct val="110000"/>
              </a:lnSpc>
              <a:buClr>
                <a:schemeClr val="accent1"/>
              </a:buClr>
              <a:buFont typeface="+mj-lt"/>
              <a:buAutoNum type="arabicPeriod" startAt="4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Access To Care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CMS CAHPS Ratings For Medicare Advantage &amp; Part D Prescription Drug Plans, 2021-2024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Trends Impacting Health Plan Management Access Decisions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rabicPeriod" startAt="4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Vulnerable Populations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9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Plan Perspectives On Unmet Needs For Behavioral Health Services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0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Plan Priorities In Behavioral Health Population Management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Health Plan Interest In Partnerships with </a:t>
            </a:r>
            <a:r>
              <a:rPr lang="en-US" sz="1400" err="1">
                <a:solidFill>
                  <a:srgbClr val="C00000"/>
                </a:solidFill>
                <a:latin typeface="Arial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BioPharmaceutical</a:t>
            </a:r>
            <a:r>
              <a:rPr lang="en-US" sz="1400" dirty="0">
                <a:solidFill>
                  <a:srgbClr val="C00000"/>
                </a:solidFill>
                <a:latin typeface="Arial"/>
                <a:cs typeface="Arial"/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Companies – All Plans, 2023</a:t>
            </a:r>
            <a:endParaRPr lang="en-US" sz="1400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rabicPeriod" startAt="4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Conclusion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342900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rabicPeriod" startAt="4"/>
            </a:pPr>
            <a:r>
              <a:rPr lang="en-US" sz="1400" b="1" dirty="0">
                <a:solidFill>
                  <a:srgbClr val="C00000"/>
                </a:solidFill>
                <a:latin typeface="Arial"/>
                <a:cs typeface="Arial"/>
                <a:hlinkClick r:id="rId1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References</a:t>
            </a:r>
            <a:endParaRPr lang="en-US" sz="1400" b="1" dirty="0">
              <a:solidFill>
                <a:srgbClr val="C00000"/>
              </a:solidFill>
              <a:latin typeface="Arial"/>
              <a:cs typeface="Arial"/>
            </a:endParaRPr>
          </a:p>
          <a:p>
            <a:pPr marL="800100" lvl="1" indent="-342900">
              <a:lnSpc>
                <a:spcPct val="110000"/>
              </a:lnSpc>
              <a:buClr>
                <a:schemeClr val="accent1"/>
              </a:buClr>
              <a:buFont typeface="+mj-lt"/>
              <a:buAutoNum type="alphaLcPeriod"/>
            </a:pPr>
            <a:endParaRPr lang="en-US" sz="1400" b="1" dirty="0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3" name="Picture 12" descr="A person standing next to a clipboard with a stethoscope and a thermometer&#10;&#10;Description automatically generated">
            <a:extLst>
              <a:ext uri="{FF2B5EF4-FFF2-40B4-BE49-F238E27FC236}">
                <a16:creationId xmlns:a16="http://schemas.microsoft.com/office/drawing/2014/main" id="{048E089D-D1A8-3893-00B2-2BE50E4FE47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0" t="15606" r="26430" b="6951"/>
          <a:stretch/>
        </p:blipFill>
        <p:spPr>
          <a:xfrm>
            <a:off x="5339751" y="953336"/>
            <a:ext cx="6440917" cy="531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259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0178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38932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1763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52688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496234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617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5103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79757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0060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3033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8359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9528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7046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94871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56995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457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48326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5955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9732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7486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7640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8947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71328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rends Report 2019">
      <a:dk1>
        <a:sysClr val="windowText" lastClr="000000"/>
      </a:dk1>
      <a:lt1>
        <a:sysClr val="window" lastClr="FFFFFF"/>
      </a:lt1>
      <a:dk2>
        <a:srgbClr val="3A3838"/>
      </a:dk2>
      <a:lt2>
        <a:srgbClr val="E7E6E6"/>
      </a:lt2>
      <a:accent1>
        <a:srgbClr val="426BBA"/>
      </a:accent1>
      <a:accent2>
        <a:srgbClr val="B01C2E"/>
      </a:accent2>
      <a:accent3>
        <a:srgbClr val="BAC4E3"/>
      </a:accent3>
      <a:accent4>
        <a:srgbClr val="E6E6E6"/>
      </a:accent4>
      <a:accent5>
        <a:srgbClr val="223760"/>
      </a:accent5>
      <a:accent6>
        <a:srgbClr val="7B131F"/>
      </a:accent6>
      <a:hlink>
        <a:srgbClr val="8294CC"/>
      </a:hlink>
      <a:folHlink>
        <a:srgbClr val="E14356"/>
      </a:folHlink>
    </a:clrScheme>
    <a:fontScheme name="Custom 2">
      <a:majorFont>
        <a:latin typeface="Avenir Next Medium"/>
        <a:ea typeface=""/>
        <a:cs typeface=""/>
      </a:majorFont>
      <a:minorFont>
        <a:latin typeface="Avenir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D723FA06E242D42AFFE9D26EB76C65E" ma:contentTypeVersion="19" ma:contentTypeDescription="Create a new document." ma:contentTypeScope="" ma:versionID="ffef8dcfce961a5321d7779d36bc09d8">
  <xsd:schema xmlns:xsd="http://www.w3.org/2001/XMLSchema" xmlns:xs="http://www.w3.org/2001/XMLSchema" xmlns:p="http://schemas.microsoft.com/office/2006/metadata/properties" xmlns:ns2="64ba948b-714e-491e-9811-832c4801be59" xmlns:ns3="9dd24d13-bdde-446d-a588-1c7dd628bc11" targetNamespace="http://schemas.microsoft.com/office/2006/metadata/properties" ma:root="true" ma:fieldsID="e7ede296231a8c5cd84f6b3466db06c2" ns2:_="" ns3:_="">
    <xsd:import namespace="64ba948b-714e-491e-9811-832c4801be59"/>
    <xsd:import namespace="9dd24d13-bdde-446d-a588-1c7dd628bc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  <xsd:element ref="ns2:Not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ba948b-714e-491e-9811-832c4801be5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eb74f86-468b-4744-8db4-91ccef1586a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Notes" ma:index="24" nillable="true" ma:displayName="Notes" ma:format="Dropdown" ma:internalName="Notes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d24d13-bdde-446d-a588-1c7dd628bc11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7e9ddd24-f493-40ef-9b74-69ee631c5c16}" ma:internalName="TaxCatchAll" ma:showField="CatchAllData" ma:web="9dd24d13-bdde-446d-a588-1c7dd628bc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d24d13-bdde-446d-a588-1c7dd628bc11" xsi:nil="true"/>
    <_Flow_SignoffStatus xmlns="64ba948b-714e-491e-9811-832c4801be59" xsi:nil="true"/>
    <lcf76f155ced4ddcb4097134ff3c332f xmlns="64ba948b-714e-491e-9811-832c4801be59">
      <Terms xmlns="http://schemas.microsoft.com/office/infopath/2007/PartnerControls"/>
    </lcf76f155ced4ddcb4097134ff3c332f>
    <Notes xmlns="64ba948b-714e-491e-9811-832c4801be59" xsi:nil="true"/>
  </documentManagement>
</p:properties>
</file>

<file path=customXml/itemProps1.xml><?xml version="1.0" encoding="utf-8"?>
<ds:datastoreItem xmlns:ds="http://schemas.openxmlformats.org/officeDocument/2006/customXml" ds:itemID="{CD89C31C-0E2C-407B-B8AC-96ECD190EC9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1C46BCC-0992-4FEF-A2D8-F7DA9C5CEF6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4ba948b-714e-491e-9811-832c4801be59"/>
    <ds:schemaRef ds:uri="9dd24d13-bdde-446d-a588-1c7dd628bc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089C7CD-F803-44F0-96BA-DC0295872061}">
  <ds:schemaRefs>
    <ds:schemaRef ds:uri="http://schemas.openxmlformats.org/package/2006/metadata/core-properties"/>
    <ds:schemaRef ds:uri="http://schemas.microsoft.com/office/2006/documentManagement/types"/>
    <ds:schemaRef ds:uri="http://purl.org/dc/dcmitype/"/>
    <ds:schemaRef ds:uri="64ba948b-714e-491e-9811-832c4801be59"/>
    <ds:schemaRef ds:uri="http://schemas.microsoft.com/office/infopath/2007/PartnerControls"/>
    <ds:schemaRef ds:uri="http://purl.org/dc/terms/"/>
    <ds:schemaRef ds:uri="http://www.w3.org/XML/1998/namespace"/>
    <ds:schemaRef ds:uri="9dd24d13-bdde-446d-a588-1c7dd628bc11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6465</Words>
  <Application>Microsoft Office PowerPoint</Application>
  <PresentationFormat>Widescreen</PresentationFormat>
  <Paragraphs>554</Paragraphs>
  <Slides>46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8" baseType="lpstr">
      <vt:lpstr>1_Office Theme</vt:lpstr>
      <vt:lpstr>office theme</vt:lpstr>
      <vt:lpstr>PowerPoint Presentation</vt:lpstr>
      <vt:lpstr>Table Of Contents</vt:lpstr>
      <vt:lpstr>Table Of Contents Continued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Dylan Bankert</dc:creator>
  <cp:lastModifiedBy>Murray Beachtel, Senior Consultant OPEN MINDS</cp:lastModifiedBy>
  <cp:revision>91</cp:revision>
  <cp:lastPrinted>2023-12-21T21:19:06Z</cp:lastPrinted>
  <dcterms:created xsi:type="dcterms:W3CDTF">2023-01-04T14:16:43Z</dcterms:created>
  <dcterms:modified xsi:type="dcterms:W3CDTF">2024-08-23T18:44:42Z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0x0101008D723FA06E242D42AFFE9D26EB76C65E</vt:lpwstr>
  </property>
  <property fmtid="{D5CDD505-2E9C-101B-9397-08002B2CF9AE}" pid="3" name="MediaServiceImageTags">
    <vt:lpwstr/>
  </property>
</Properties>
</file>